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1" r:id="rId1"/>
    <p:sldMasterId id="2147483689" r:id="rId2"/>
    <p:sldMasterId id="2147483677" r:id="rId3"/>
  </p:sldMasterIdLst>
  <p:notesMasterIdLst>
    <p:notesMasterId r:id="rId47"/>
  </p:notesMasterIdLst>
  <p:sldIdLst>
    <p:sldId id="1976" r:id="rId4"/>
    <p:sldId id="1998" r:id="rId5"/>
    <p:sldId id="2021" r:id="rId6"/>
    <p:sldId id="1993" r:id="rId7"/>
    <p:sldId id="1994" r:id="rId8"/>
    <p:sldId id="1980" r:id="rId9"/>
    <p:sldId id="2024" r:id="rId10"/>
    <p:sldId id="2016" r:id="rId11"/>
    <p:sldId id="1911" r:id="rId12"/>
    <p:sldId id="1908" r:id="rId13"/>
    <p:sldId id="1928" r:id="rId14"/>
    <p:sldId id="1913" r:id="rId15"/>
    <p:sldId id="2193" r:id="rId16"/>
    <p:sldId id="1915" r:id="rId17"/>
    <p:sldId id="1912" r:id="rId18"/>
    <p:sldId id="2178" r:id="rId19"/>
    <p:sldId id="1957" r:id="rId20"/>
    <p:sldId id="2010" r:id="rId21"/>
    <p:sldId id="2179" r:id="rId22"/>
    <p:sldId id="2181" r:id="rId23"/>
    <p:sldId id="2119" r:id="rId24"/>
    <p:sldId id="2192" r:id="rId25"/>
    <p:sldId id="2130" r:id="rId26"/>
    <p:sldId id="2131" r:id="rId27"/>
    <p:sldId id="2165" r:id="rId28"/>
    <p:sldId id="2145" r:id="rId29"/>
    <p:sldId id="2149" r:id="rId30"/>
    <p:sldId id="2152" r:id="rId31"/>
    <p:sldId id="2160" r:id="rId32"/>
    <p:sldId id="2161" r:id="rId33"/>
    <p:sldId id="2194" r:id="rId34"/>
    <p:sldId id="2167" r:id="rId35"/>
    <p:sldId id="2155" r:id="rId36"/>
    <p:sldId id="2175" r:id="rId37"/>
    <p:sldId id="2126" r:id="rId38"/>
    <p:sldId id="2169" r:id="rId39"/>
    <p:sldId id="2168" r:id="rId40"/>
    <p:sldId id="2191" r:id="rId41"/>
    <p:sldId id="2183" r:id="rId42"/>
    <p:sldId id="2184" r:id="rId43"/>
    <p:sldId id="2185" r:id="rId44"/>
    <p:sldId id="2164" r:id="rId45"/>
    <p:sldId id="2128" r:id="rId46"/>
  </p:sldIdLst>
  <p:sldSz cx="9144000" cy="6858000" type="screen4x3"/>
  <p:notesSz cx="6858000" cy="9945688"/>
  <p:defaultTextStyle>
    <a:defPPr>
      <a:defRPr lang="de-DE"/>
    </a:defPPr>
    <a:lvl1pPr algn="l" rtl="0" fontAlgn="base">
      <a:spcBef>
        <a:spcPct val="50000"/>
      </a:spcBef>
      <a:spcAft>
        <a:spcPct val="0"/>
      </a:spcAft>
      <a:defRPr sz="2000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2000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2000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2000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2000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3399"/>
    <a:srgbClr val="00CC00"/>
    <a:srgbClr val="66FF33"/>
    <a:srgbClr val="006600"/>
    <a:srgbClr val="000099"/>
    <a:srgbClr val="3333CC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32" autoAdjust="0"/>
    <p:restoredTop sz="92121" autoAdjust="0"/>
  </p:normalViewPr>
  <p:slideViewPr>
    <p:cSldViewPr>
      <p:cViewPr varScale="1">
        <p:scale>
          <a:sx n="61" d="100"/>
          <a:sy n="61" d="100"/>
        </p:scale>
        <p:origin x="780" y="60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-44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340"/>
    </p:cViewPr>
  </p:sorterViewPr>
  <p:notesViewPr>
    <p:cSldViewPr>
      <p:cViewPr>
        <p:scale>
          <a:sx n="100" d="100"/>
          <a:sy n="100" d="100"/>
        </p:scale>
        <p:origin x="-780" y="-60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ilhelm\Desktop\Kopie%20von%20Korellation_Grafi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ilhelm\Desktop\Kopie%20von%20Korellation_Grafik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99270924467774"/>
          <c:y val="1.5937975845821052E-2"/>
          <c:w val="0.79567933637924892"/>
          <c:h val="0.8961414418005843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rgbClr val="C00000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strRef>
              <c:f>Daten!$A$2:$A$73</c:f>
              <c:strCache>
                <c:ptCount val="72"/>
                <c:pt idx="0">
                  <c:v>1951</c:v>
                </c:pt>
                <c:pt idx="1">
                  <c:v>1952</c:v>
                </c:pt>
                <c:pt idx="2">
                  <c:v>1953</c:v>
                </c:pt>
                <c:pt idx="3">
                  <c:v>1954</c:v>
                </c:pt>
                <c:pt idx="4">
                  <c:v>1955</c:v>
                </c:pt>
                <c:pt idx="5">
                  <c:v>1956</c:v>
                </c:pt>
                <c:pt idx="6">
                  <c:v>1957</c:v>
                </c:pt>
                <c:pt idx="7">
                  <c:v>1958</c:v>
                </c:pt>
                <c:pt idx="8">
                  <c:v>1959</c:v>
                </c:pt>
                <c:pt idx="9">
                  <c:v>1960</c:v>
                </c:pt>
                <c:pt idx="10">
                  <c:v>1961</c:v>
                </c:pt>
                <c:pt idx="11">
                  <c:v>1962</c:v>
                </c:pt>
                <c:pt idx="12">
                  <c:v>1963</c:v>
                </c:pt>
                <c:pt idx="13">
                  <c:v>1964</c:v>
                </c:pt>
                <c:pt idx="14">
                  <c:v>1965</c:v>
                </c:pt>
                <c:pt idx="15">
                  <c:v>1966</c:v>
                </c:pt>
                <c:pt idx="16">
                  <c:v>1967</c:v>
                </c:pt>
                <c:pt idx="17">
                  <c:v>1968</c:v>
                </c:pt>
                <c:pt idx="18">
                  <c:v>1969</c:v>
                </c:pt>
                <c:pt idx="19">
                  <c:v>1970</c:v>
                </c:pt>
                <c:pt idx="20">
                  <c:v>1971</c:v>
                </c:pt>
                <c:pt idx="21">
                  <c:v>1972</c:v>
                </c:pt>
                <c:pt idx="22">
                  <c:v>1973</c:v>
                </c:pt>
                <c:pt idx="23">
                  <c:v>1974</c:v>
                </c:pt>
                <c:pt idx="24">
                  <c:v>1975</c:v>
                </c:pt>
                <c:pt idx="25">
                  <c:v>1976</c:v>
                </c:pt>
                <c:pt idx="26">
                  <c:v>1977</c:v>
                </c:pt>
                <c:pt idx="27">
                  <c:v>1978</c:v>
                </c:pt>
                <c:pt idx="28">
                  <c:v>1979</c:v>
                </c:pt>
                <c:pt idx="29">
                  <c:v>1980</c:v>
                </c:pt>
                <c:pt idx="30">
                  <c:v>1981</c:v>
                </c:pt>
                <c:pt idx="31">
                  <c:v>1982</c:v>
                </c:pt>
                <c:pt idx="32">
                  <c:v>1983</c:v>
                </c:pt>
                <c:pt idx="33">
                  <c:v>1984</c:v>
                </c:pt>
                <c:pt idx="34">
                  <c:v>1985</c:v>
                </c:pt>
                <c:pt idx="35">
                  <c:v>1986</c:v>
                </c:pt>
                <c:pt idx="36">
                  <c:v>1987</c:v>
                </c:pt>
                <c:pt idx="37">
                  <c:v>1988</c:v>
                </c:pt>
                <c:pt idx="38">
                  <c:v>1989</c:v>
                </c:pt>
                <c:pt idx="39">
                  <c:v>1990</c:v>
                </c:pt>
                <c:pt idx="40">
                  <c:v>1991</c:v>
                </c:pt>
                <c:pt idx="41">
                  <c:v>1992</c:v>
                </c:pt>
                <c:pt idx="42">
                  <c:v>1993</c:v>
                </c:pt>
                <c:pt idx="43">
                  <c:v>1994</c:v>
                </c:pt>
                <c:pt idx="44">
                  <c:v>1995</c:v>
                </c:pt>
                <c:pt idx="45">
                  <c:v>1996</c:v>
                </c:pt>
                <c:pt idx="46">
                  <c:v>1997</c:v>
                </c:pt>
                <c:pt idx="47">
                  <c:v>1998</c:v>
                </c:pt>
                <c:pt idx="48">
                  <c:v>1999</c:v>
                </c:pt>
                <c:pt idx="49">
                  <c:v>2000</c:v>
                </c:pt>
                <c:pt idx="50">
                  <c:v>2001</c:v>
                </c:pt>
                <c:pt idx="51">
                  <c:v>2002</c:v>
                </c:pt>
                <c:pt idx="52">
                  <c:v>2003</c:v>
                </c:pt>
                <c:pt idx="53">
                  <c:v>2004</c:v>
                </c:pt>
                <c:pt idx="54">
                  <c:v>2005</c:v>
                </c:pt>
                <c:pt idx="55">
                  <c:v>2006</c:v>
                </c:pt>
                <c:pt idx="56">
                  <c:v>2007</c:v>
                </c:pt>
                <c:pt idx="57">
                  <c:v>2008</c:v>
                </c:pt>
                <c:pt idx="58">
                  <c:v>2009</c:v>
                </c:pt>
                <c:pt idx="59">
                  <c:v>2010</c:v>
                </c:pt>
                <c:pt idx="60">
                  <c:v>2011</c:v>
                </c:pt>
                <c:pt idx="61">
                  <c:v>2012</c:v>
                </c:pt>
                <c:pt idx="62">
                  <c:v>2013</c:v>
                </c:pt>
                <c:pt idx="63">
                  <c:v>2014</c:v>
                </c:pt>
                <c:pt idx="64">
                  <c:v>2015</c:v>
                </c:pt>
                <c:pt idx="65">
                  <c:v>2016</c:v>
                </c:pt>
                <c:pt idx="66">
                  <c:v>2017</c:v>
                </c:pt>
                <c:pt idx="67">
                  <c:v>2018</c:v>
                </c:pt>
                <c:pt idx="68">
                  <c:v>2019</c:v>
                </c:pt>
                <c:pt idx="69">
                  <c:v>2020</c:v>
                </c:pt>
                <c:pt idx="70">
                  <c:v>2021</c:v>
                </c:pt>
                <c:pt idx="71">
                  <c:v>2022</c:v>
                </c:pt>
              </c:strCache>
            </c:strRef>
          </c:xVal>
          <c:yVal>
            <c:numRef>
              <c:f>Daten!$B$2:$B$73</c:f>
              <c:numCache>
                <c:formatCode>General</c:formatCode>
                <c:ptCount val="72"/>
                <c:pt idx="0">
                  <c:v>8.7200000000000006</c:v>
                </c:pt>
                <c:pt idx="1">
                  <c:v>7.94</c:v>
                </c:pt>
                <c:pt idx="2">
                  <c:v>8.94</c:v>
                </c:pt>
                <c:pt idx="3">
                  <c:v>7.7</c:v>
                </c:pt>
                <c:pt idx="4">
                  <c:v>7.54</c:v>
                </c:pt>
                <c:pt idx="5">
                  <c:v>6.84</c:v>
                </c:pt>
                <c:pt idx="6">
                  <c:v>8.58</c:v>
                </c:pt>
                <c:pt idx="7">
                  <c:v>8.2100000000000009</c:v>
                </c:pt>
                <c:pt idx="8">
                  <c:v>9.0299999999999994</c:v>
                </c:pt>
                <c:pt idx="9">
                  <c:v>8.41</c:v>
                </c:pt>
                <c:pt idx="10">
                  <c:v>8.94</c:v>
                </c:pt>
                <c:pt idx="11">
                  <c:v>7.15</c:v>
                </c:pt>
                <c:pt idx="12">
                  <c:v>7.1</c:v>
                </c:pt>
                <c:pt idx="13">
                  <c:v>8.1300000000000008</c:v>
                </c:pt>
                <c:pt idx="14">
                  <c:v>7.48</c:v>
                </c:pt>
                <c:pt idx="15">
                  <c:v>8.51</c:v>
                </c:pt>
                <c:pt idx="16">
                  <c:v>8.89</c:v>
                </c:pt>
                <c:pt idx="17">
                  <c:v>8.15</c:v>
                </c:pt>
                <c:pt idx="18">
                  <c:v>7.75</c:v>
                </c:pt>
                <c:pt idx="19">
                  <c:v>7.71</c:v>
                </c:pt>
                <c:pt idx="20">
                  <c:v>8.43</c:v>
                </c:pt>
                <c:pt idx="21">
                  <c:v>7.82</c:v>
                </c:pt>
                <c:pt idx="22">
                  <c:v>8.2100000000000009</c:v>
                </c:pt>
                <c:pt idx="23">
                  <c:v>8.82</c:v>
                </c:pt>
                <c:pt idx="24">
                  <c:v>8.93</c:v>
                </c:pt>
                <c:pt idx="25">
                  <c:v>8.4700000000000006</c:v>
                </c:pt>
                <c:pt idx="26">
                  <c:v>8.67</c:v>
                </c:pt>
                <c:pt idx="27">
                  <c:v>7.79</c:v>
                </c:pt>
                <c:pt idx="28">
                  <c:v>7.72</c:v>
                </c:pt>
                <c:pt idx="29">
                  <c:v>7.63</c:v>
                </c:pt>
                <c:pt idx="30">
                  <c:v>8.19</c:v>
                </c:pt>
                <c:pt idx="31">
                  <c:v>8.9</c:v>
                </c:pt>
                <c:pt idx="32">
                  <c:v>9.0399999999999991</c:v>
                </c:pt>
                <c:pt idx="33">
                  <c:v>7.97</c:v>
                </c:pt>
                <c:pt idx="34">
                  <c:v>7.42</c:v>
                </c:pt>
                <c:pt idx="35">
                  <c:v>7.93</c:v>
                </c:pt>
                <c:pt idx="36">
                  <c:v>7.44</c:v>
                </c:pt>
                <c:pt idx="37">
                  <c:v>9.06</c:v>
                </c:pt>
                <c:pt idx="38">
                  <c:v>9.4700000000000006</c:v>
                </c:pt>
                <c:pt idx="39">
                  <c:v>9.49</c:v>
                </c:pt>
                <c:pt idx="40">
                  <c:v>8.35</c:v>
                </c:pt>
                <c:pt idx="41">
                  <c:v>9.3699999999999992</c:v>
                </c:pt>
                <c:pt idx="42">
                  <c:v>8.4700000000000006</c:v>
                </c:pt>
                <c:pt idx="43">
                  <c:v>9.6999999999999993</c:v>
                </c:pt>
                <c:pt idx="44">
                  <c:v>8.9</c:v>
                </c:pt>
                <c:pt idx="45">
                  <c:v>7.2</c:v>
                </c:pt>
                <c:pt idx="46">
                  <c:v>8.89</c:v>
                </c:pt>
                <c:pt idx="47">
                  <c:v>9.06</c:v>
                </c:pt>
                <c:pt idx="48">
                  <c:v>9.49</c:v>
                </c:pt>
                <c:pt idx="49">
                  <c:v>9.8699999999999992</c:v>
                </c:pt>
                <c:pt idx="50">
                  <c:v>9.02</c:v>
                </c:pt>
                <c:pt idx="51">
                  <c:v>9.56</c:v>
                </c:pt>
                <c:pt idx="52">
                  <c:v>9.3800000000000008</c:v>
                </c:pt>
                <c:pt idx="53">
                  <c:v>8.94</c:v>
                </c:pt>
                <c:pt idx="54">
                  <c:v>8.99</c:v>
                </c:pt>
                <c:pt idx="55">
                  <c:v>9.5399999999999991</c:v>
                </c:pt>
                <c:pt idx="56">
                  <c:v>9.85</c:v>
                </c:pt>
                <c:pt idx="57">
                  <c:v>9.48</c:v>
                </c:pt>
                <c:pt idx="58">
                  <c:v>9.18</c:v>
                </c:pt>
                <c:pt idx="59">
                  <c:v>7.85</c:v>
                </c:pt>
                <c:pt idx="60">
                  <c:v>9.64</c:v>
                </c:pt>
                <c:pt idx="61">
                  <c:v>9.09</c:v>
                </c:pt>
                <c:pt idx="62">
                  <c:v>8.7100000000000009</c:v>
                </c:pt>
                <c:pt idx="63">
                  <c:v>10.33</c:v>
                </c:pt>
                <c:pt idx="64">
                  <c:v>9.94</c:v>
                </c:pt>
                <c:pt idx="65">
                  <c:v>9.5500000000000007</c:v>
                </c:pt>
                <c:pt idx="66">
                  <c:v>9.58</c:v>
                </c:pt>
                <c:pt idx="67">
                  <c:v>10.45</c:v>
                </c:pt>
                <c:pt idx="68">
                  <c:v>10.28</c:v>
                </c:pt>
                <c:pt idx="69">
                  <c:v>10.43</c:v>
                </c:pt>
                <c:pt idx="70">
                  <c:v>9.16</c:v>
                </c:pt>
                <c:pt idx="71">
                  <c:v>10.52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BBE-4DCC-B104-1B5D4680B6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2568832"/>
        <c:axId val="942572576"/>
      </c:scatterChart>
      <c:valAx>
        <c:axId val="942568832"/>
        <c:scaling>
          <c:orientation val="minMax"/>
          <c:max val="8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200" baseline="0">
                    <a:solidFill>
                      <a:schemeClr val="tx1"/>
                    </a:solidFill>
                  </a:rPr>
                  <a:t>Jahre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42572576"/>
        <c:crosses val="autoZero"/>
        <c:crossBetween val="midCat"/>
        <c:majorUnit val="10"/>
      </c:valAx>
      <c:valAx>
        <c:axId val="942572576"/>
        <c:scaling>
          <c:orientation val="minMax"/>
          <c:min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de-DE" sz="1200" baseline="0">
                    <a:latin typeface="Calibri" panose="020F0502020204030204" pitchFamily="34" charset="0"/>
                  </a:rPr>
                  <a:t>t, ° 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42568832"/>
        <c:crosses val="autoZero"/>
        <c:crossBetween val="midCat"/>
        <c:majorUnit val="1"/>
        <c:min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chemeClr val="tx1"/>
          </a:solidFill>
        </a:defRPr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12700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FF0000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5.1544274747059554E-2"/>
                  <c:y val="0.3055960717355288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aseline="0"/>
                      <a:t>y = 0,0035x + 3,0987</a:t>
                    </a:r>
                    <a:br>
                      <a:rPr lang="en-US" sz="1200" baseline="0"/>
                    </a:br>
                    <a:r>
                      <a:rPr lang="en-US" sz="1200" baseline="0"/>
                      <a:t>R² = 0,3484</a:t>
                    </a:r>
                    <a:endParaRPr lang="en-US" sz="120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</c:trendlineLbl>
          </c:trendline>
          <c:xVal>
            <c:numRef>
              <c:f>Daten!$C$2:$C$73</c:f>
              <c:numCache>
                <c:formatCode>General</c:formatCode>
                <c:ptCount val="72"/>
                <c:pt idx="0">
                  <c:v>1711.7</c:v>
                </c:pt>
                <c:pt idx="1">
                  <c:v>1576.7</c:v>
                </c:pt>
                <c:pt idx="2">
                  <c:v>1783.9</c:v>
                </c:pt>
                <c:pt idx="3">
                  <c:v>1560.4</c:v>
                </c:pt>
                <c:pt idx="4">
                  <c:v>1633.7</c:v>
                </c:pt>
                <c:pt idx="5">
                  <c:v>1528.5</c:v>
                </c:pt>
                <c:pt idx="6">
                  <c:v>1638.8</c:v>
                </c:pt>
                <c:pt idx="7">
                  <c:v>1526.2</c:v>
                </c:pt>
                <c:pt idx="8">
                  <c:v>1984</c:v>
                </c:pt>
                <c:pt idx="9">
                  <c:v>1482.4</c:v>
                </c:pt>
                <c:pt idx="10">
                  <c:v>1562.2</c:v>
                </c:pt>
                <c:pt idx="11">
                  <c:v>1558.1</c:v>
                </c:pt>
                <c:pt idx="12">
                  <c:v>1608.6</c:v>
                </c:pt>
                <c:pt idx="13">
                  <c:v>1675.6</c:v>
                </c:pt>
                <c:pt idx="14">
                  <c:v>1453.4</c:v>
                </c:pt>
                <c:pt idx="15">
                  <c:v>1436.7</c:v>
                </c:pt>
                <c:pt idx="16">
                  <c:v>1635.1</c:v>
                </c:pt>
                <c:pt idx="17">
                  <c:v>1543.1</c:v>
                </c:pt>
                <c:pt idx="18">
                  <c:v>1570.5</c:v>
                </c:pt>
                <c:pt idx="19">
                  <c:v>1480.6</c:v>
                </c:pt>
                <c:pt idx="20">
                  <c:v>1705.7</c:v>
                </c:pt>
                <c:pt idx="21">
                  <c:v>1532.9</c:v>
                </c:pt>
                <c:pt idx="22">
                  <c:v>1642.7</c:v>
                </c:pt>
                <c:pt idx="23">
                  <c:v>1452.3</c:v>
                </c:pt>
                <c:pt idx="24">
                  <c:v>1656.6</c:v>
                </c:pt>
                <c:pt idx="25">
                  <c:v>1754.1</c:v>
                </c:pt>
                <c:pt idx="26">
                  <c:v>1362.3</c:v>
                </c:pt>
                <c:pt idx="27">
                  <c:v>1382.6</c:v>
                </c:pt>
                <c:pt idx="28">
                  <c:v>1446.7</c:v>
                </c:pt>
                <c:pt idx="29">
                  <c:v>1443.9</c:v>
                </c:pt>
                <c:pt idx="30">
                  <c:v>1392.2</c:v>
                </c:pt>
                <c:pt idx="31">
                  <c:v>1718.6</c:v>
                </c:pt>
                <c:pt idx="32">
                  <c:v>1582.7</c:v>
                </c:pt>
                <c:pt idx="33">
                  <c:v>1401</c:v>
                </c:pt>
                <c:pt idx="34">
                  <c:v>1521.5</c:v>
                </c:pt>
                <c:pt idx="35">
                  <c:v>1555.3</c:v>
                </c:pt>
                <c:pt idx="36">
                  <c:v>1370.7</c:v>
                </c:pt>
                <c:pt idx="37">
                  <c:v>1451</c:v>
                </c:pt>
                <c:pt idx="38">
                  <c:v>1731.7</c:v>
                </c:pt>
                <c:pt idx="39">
                  <c:v>1691.5</c:v>
                </c:pt>
                <c:pt idx="40">
                  <c:v>1679.1</c:v>
                </c:pt>
                <c:pt idx="41">
                  <c:v>1623.3</c:v>
                </c:pt>
                <c:pt idx="42">
                  <c:v>1539.1</c:v>
                </c:pt>
                <c:pt idx="43">
                  <c:v>1612</c:v>
                </c:pt>
                <c:pt idx="44">
                  <c:v>1600.8</c:v>
                </c:pt>
                <c:pt idx="45">
                  <c:v>1503.6</c:v>
                </c:pt>
                <c:pt idx="46">
                  <c:v>1721.7</c:v>
                </c:pt>
                <c:pt idx="47">
                  <c:v>1437.9</c:v>
                </c:pt>
                <c:pt idx="48">
                  <c:v>1626</c:v>
                </c:pt>
                <c:pt idx="49">
                  <c:v>1546</c:v>
                </c:pt>
                <c:pt idx="50">
                  <c:v>1513.7</c:v>
                </c:pt>
                <c:pt idx="51">
                  <c:v>1533.2</c:v>
                </c:pt>
                <c:pt idx="52">
                  <c:v>2013.7</c:v>
                </c:pt>
                <c:pt idx="53">
                  <c:v>1589.4</c:v>
                </c:pt>
                <c:pt idx="54">
                  <c:v>1742.5</c:v>
                </c:pt>
                <c:pt idx="55">
                  <c:v>1770.8</c:v>
                </c:pt>
                <c:pt idx="56">
                  <c:v>1691.5</c:v>
                </c:pt>
                <c:pt idx="57">
                  <c:v>1634.9</c:v>
                </c:pt>
                <c:pt idx="58">
                  <c:v>1685.8</c:v>
                </c:pt>
                <c:pt idx="59">
                  <c:v>1538.2</c:v>
                </c:pt>
                <c:pt idx="60">
                  <c:v>1847.4</c:v>
                </c:pt>
                <c:pt idx="61">
                  <c:v>1673.5</c:v>
                </c:pt>
                <c:pt idx="62">
                  <c:v>1507.6</c:v>
                </c:pt>
                <c:pt idx="63">
                  <c:v>1620.9</c:v>
                </c:pt>
                <c:pt idx="64">
                  <c:v>1742.6</c:v>
                </c:pt>
                <c:pt idx="65">
                  <c:v>1607.4</c:v>
                </c:pt>
                <c:pt idx="66">
                  <c:v>1596.1</c:v>
                </c:pt>
                <c:pt idx="67">
                  <c:v>2015.4</c:v>
                </c:pt>
                <c:pt idx="68">
                  <c:v>1834.2</c:v>
                </c:pt>
                <c:pt idx="69">
                  <c:v>1896</c:v>
                </c:pt>
                <c:pt idx="70">
                  <c:v>1631.2</c:v>
                </c:pt>
                <c:pt idx="71">
                  <c:v>2024.1</c:v>
                </c:pt>
              </c:numCache>
            </c:numRef>
          </c:xVal>
          <c:yVal>
            <c:numRef>
              <c:f>Daten!$B$2:$B$73</c:f>
              <c:numCache>
                <c:formatCode>General</c:formatCode>
                <c:ptCount val="72"/>
                <c:pt idx="0">
                  <c:v>8.7200000000000006</c:v>
                </c:pt>
                <c:pt idx="1">
                  <c:v>7.94</c:v>
                </c:pt>
                <c:pt idx="2">
                  <c:v>8.94</c:v>
                </c:pt>
                <c:pt idx="3">
                  <c:v>7.7</c:v>
                </c:pt>
                <c:pt idx="4">
                  <c:v>7.54</c:v>
                </c:pt>
                <c:pt idx="5">
                  <c:v>6.84</c:v>
                </c:pt>
                <c:pt idx="6">
                  <c:v>8.58</c:v>
                </c:pt>
                <c:pt idx="7">
                  <c:v>8.2100000000000009</c:v>
                </c:pt>
                <c:pt idx="8">
                  <c:v>9.0299999999999994</c:v>
                </c:pt>
                <c:pt idx="9">
                  <c:v>8.41</c:v>
                </c:pt>
                <c:pt idx="10">
                  <c:v>8.94</c:v>
                </c:pt>
                <c:pt idx="11">
                  <c:v>7.15</c:v>
                </c:pt>
                <c:pt idx="12">
                  <c:v>7.1</c:v>
                </c:pt>
                <c:pt idx="13">
                  <c:v>8.1300000000000008</c:v>
                </c:pt>
                <c:pt idx="14">
                  <c:v>7.48</c:v>
                </c:pt>
                <c:pt idx="15">
                  <c:v>8.51</c:v>
                </c:pt>
                <c:pt idx="16">
                  <c:v>8.89</c:v>
                </c:pt>
                <c:pt idx="17">
                  <c:v>8.15</c:v>
                </c:pt>
                <c:pt idx="18">
                  <c:v>7.75</c:v>
                </c:pt>
                <c:pt idx="19">
                  <c:v>7.71</c:v>
                </c:pt>
                <c:pt idx="20">
                  <c:v>8.43</c:v>
                </c:pt>
                <c:pt idx="21">
                  <c:v>7.82</c:v>
                </c:pt>
                <c:pt idx="22">
                  <c:v>8.2100000000000009</c:v>
                </c:pt>
                <c:pt idx="23">
                  <c:v>8.82</c:v>
                </c:pt>
                <c:pt idx="24">
                  <c:v>8.93</c:v>
                </c:pt>
                <c:pt idx="25">
                  <c:v>8.4700000000000006</c:v>
                </c:pt>
                <c:pt idx="26">
                  <c:v>8.67</c:v>
                </c:pt>
                <c:pt idx="27">
                  <c:v>7.79</c:v>
                </c:pt>
                <c:pt idx="28">
                  <c:v>7.72</c:v>
                </c:pt>
                <c:pt idx="29">
                  <c:v>7.63</c:v>
                </c:pt>
                <c:pt idx="30">
                  <c:v>8.19</c:v>
                </c:pt>
                <c:pt idx="31">
                  <c:v>8.9</c:v>
                </c:pt>
                <c:pt idx="32">
                  <c:v>9.0399999999999991</c:v>
                </c:pt>
                <c:pt idx="33">
                  <c:v>7.97</c:v>
                </c:pt>
                <c:pt idx="34">
                  <c:v>7.42</c:v>
                </c:pt>
                <c:pt idx="35">
                  <c:v>7.93</c:v>
                </c:pt>
                <c:pt idx="36">
                  <c:v>7.44</c:v>
                </c:pt>
                <c:pt idx="37">
                  <c:v>9.06</c:v>
                </c:pt>
                <c:pt idx="38">
                  <c:v>9.4700000000000006</c:v>
                </c:pt>
                <c:pt idx="39">
                  <c:v>9.49</c:v>
                </c:pt>
                <c:pt idx="40">
                  <c:v>8.35</c:v>
                </c:pt>
                <c:pt idx="41">
                  <c:v>9.3699999999999992</c:v>
                </c:pt>
                <c:pt idx="42">
                  <c:v>8.4700000000000006</c:v>
                </c:pt>
                <c:pt idx="43">
                  <c:v>9.6999999999999993</c:v>
                </c:pt>
                <c:pt idx="44">
                  <c:v>8.9</c:v>
                </c:pt>
                <c:pt idx="45">
                  <c:v>7.2</c:v>
                </c:pt>
                <c:pt idx="46">
                  <c:v>8.89</c:v>
                </c:pt>
                <c:pt idx="47">
                  <c:v>9.06</c:v>
                </c:pt>
                <c:pt idx="48">
                  <c:v>9.49</c:v>
                </c:pt>
                <c:pt idx="49">
                  <c:v>9.8699999999999992</c:v>
                </c:pt>
                <c:pt idx="50">
                  <c:v>9.02</c:v>
                </c:pt>
                <c:pt idx="51">
                  <c:v>9.56</c:v>
                </c:pt>
                <c:pt idx="52">
                  <c:v>9.3800000000000008</c:v>
                </c:pt>
                <c:pt idx="53">
                  <c:v>8.94</c:v>
                </c:pt>
                <c:pt idx="54">
                  <c:v>8.99</c:v>
                </c:pt>
                <c:pt idx="55">
                  <c:v>9.5399999999999991</c:v>
                </c:pt>
                <c:pt idx="56">
                  <c:v>9.85</c:v>
                </c:pt>
                <c:pt idx="57">
                  <c:v>9.48</c:v>
                </c:pt>
                <c:pt idx="58">
                  <c:v>9.18</c:v>
                </c:pt>
                <c:pt idx="59">
                  <c:v>7.85</c:v>
                </c:pt>
                <c:pt idx="60">
                  <c:v>9.64</c:v>
                </c:pt>
                <c:pt idx="61">
                  <c:v>9.09</c:v>
                </c:pt>
                <c:pt idx="62">
                  <c:v>8.7100000000000009</c:v>
                </c:pt>
                <c:pt idx="63">
                  <c:v>10.33</c:v>
                </c:pt>
                <c:pt idx="64">
                  <c:v>9.94</c:v>
                </c:pt>
                <c:pt idx="65">
                  <c:v>9.5500000000000007</c:v>
                </c:pt>
                <c:pt idx="66">
                  <c:v>9.58</c:v>
                </c:pt>
                <c:pt idx="67">
                  <c:v>10.45</c:v>
                </c:pt>
                <c:pt idx="68">
                  <c:v>10.28</c:v>
                </c:pt>
                <c:pt idx="69">
                  <c:v>10.43</c:v>
                </c:pt>
                <c:pt idx="70">
                  <c:v>9.16</c:v>
                </c:pt>
                <c:pt idx="71">
                  <c:v>10.52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BDA-4CF3-B9B6-370B1AA522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2283440"/>
        <c:axId val="582285936"/>
      </c:scatterChart>
      <c:valAx>
        <c:axId val="582283440"/>
        <c:scaling>
          <c:orientation val="minMax"/>
          <c:min val="1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9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82285936"/>
        <c:crosses val="autoZero"/>
        <c:crossBetween val="midCat"/>
      </c:valAx>
      <c:valAx>
        <c:axId val="582285936"/>
        <c:scaling>
          <c:orientation val="minMax"/>
          <c:min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82283440"/>
        <c:crosses val="autoZero"/>
        <c:crossBetween val="midCat"/>
        <c:majorUnit val="1"/>
        <c:min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4202"/>
            <a:ext cx="5029200" cy="447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404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448404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4981413-B6BE-4A02-B048-E715B5F899F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981413-B6BE-4A02-B048-E715B5F899F2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6336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981413-B6BE-4A02-B048-E715B5F899F2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8383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7010400" y="1166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80074B50-B552-4074-9A40-E19DA0A06A77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7010400" y="1166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80074B50-B552-4074-9A40-E19DA0A06A77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6688" y="476250"/>
            <a:ext cx="2087562" cy="53292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476250"/>
            <a:ext cx="6113463" cy="5329238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7010400" y="1166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80074B50-B552-4074-9A40-E19DA0A06A77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476250"/>
            <a:ext cx="8207375" cy="5762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50825" y="1268413"/>
            <a:ext cx="8353425" cy="4537075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7010400" y="1166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80074B50-B552-4074-9A40-E19DA0A06A77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7010400" y="1166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80074B50-B552-4074-9A40-E19DA0A06A77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7010400" y="1166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80074B50-B552-4074-9A40-E19DA0A06A77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14FF-DF60-4207-A466-D632CFEE9DF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14FF-DF60-4207-A466-D632CFEE9DF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14FF-DF60-4207-A466-D632CFEE9DF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14FF-DF60-4207-A466-D632CFEE9DF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14FF-DF60-4207-A466-D632CFEE9DF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7010400" y="1166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1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14FF-DF60-4207-A466-D632CFEE9DF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14FF-DF60-4207-A466-D632CFEE9DF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14FF-DF60-4207-A466-D632CFEE9DF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14FF-DF60-4207-A466-D632CFEE9DF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14FF-DF60-4207-A466-D632CFEE9DF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14FF-DF60-4207-A466-D632CFEE9DF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A10FF-9CBA-49BF-89AB-1ECFBDCD487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A10FF-9CBA-49BF-89AB-1ECFBDCD487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A10FF-9CBA-49BF-89AB-1ECFBDCD487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A10FF-9CBA-49BF-89AB-1ECFBDCD487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7010400" y="1166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80074B50-B552-4074-9A40-E19DA0A06A77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A10FF-9CBA-49BF-89AB-1ECFBDCD487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A10FF-9CBA-49BF-89AB-1ECFBDCD487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A10FF-9CBA-49BF-89AB-1ECFBDCD487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A10FF-9CBA-49BF-89AB-1ECFBDCD487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A10FF-9CBA-49BF-89AB-1ECFBDCD487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A10FF-9CBA-49BF-89AB-1ECFBDCD487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A10FF-9CBA-49BF-89AB-1ECFBDCD487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5" y="1268413"/>
            <a:ext cx="4100513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03738" y="1268413"/>
            <a:ext cx="4100512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7010400" y="1166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80074B50-B552-4074-9A40-E19DA0A06A77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14"/>
          <p:cNvSpPr>
            <a:spLocks noGrp="1"/>
          </p:cNvSpPr>
          <p:nvPr>
            <p:ph type="sldNum" sz="quarter" idx="10"/>
          </p:nvPr>
        </p:nvSpPr>
        <p:spPr>
          <a:xfrm>
            <a:off x="7010400" y="1166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80074B50-B552-4074-9A40-E19DA0A06A77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7010400" y="1166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80074B50-B552-4074-9A40-E19DA0A06A77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7010400" y="1166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80074B50-B552-4074-9A40-E19DA0A06A77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7010400" y="1166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80074B50-B552-4074-9A40-E19DA0A06A77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7010400" y="1166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80074B50-B552-4074-9A40-E19DA0A06A77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Rectangle 31"/>
          <p:cNvSpPr>
            <a:spLocks noChangeArrowheads="1"/>
          </p:cNvSpPr>
          <p:nvPr userDrawn="1"/>
        </p:nvSpPr>
        <p:spPr bwMode="auto">
          <a:xfrm>
            <a:off x="0" y="6453336"/>
            <a:ext cx="9144000" cy="3959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algn="ctr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00000"/>
              </a:lnSpc>
              <a:spcBef>
                <a:spcPts val="300"/>
              </a:spcBef>
              <a:defRPr/>
            </a:pPr>
            <a:r>
              <a:rPr lang="de-DE" sz="1000" b="0" dirty="0">
                <a:ln>
                  <a:noFill/>
                </a:ln>
                <a:solidFill>
                  <a:srgbClr val="274F77"/>
                </a:solidFill>
                <a:latin typeface="+mj-lt"/>
              </a:rPr>
              <a:t>Angewandte Klimatologie</a:t>
            </a:r>
          </a:p>
          <a:p>
            <a:pPr>
              <a:lnSpc>
                <a:spcPct val="100000"/>
              </a:lnSpc>
              <a:spcBef>
                <a:spcPts val="300"/>
              </a:spcBef>
              <a:defRPr/>
            </a:pPr>
            <a:r>
              <a:rPr lang="de-DE" sz="1000" b="0" dirty="0">
                <a:ln>
                  <a:noFill/>
                </a:ln>
                <a:solidFill>
                  <a:srgbClr val="274F77"/>
                </a:solidFill>
                <a:latin typeface="+mj-lt"/>
              </a:rPr>
              <a:t>Fakultät  für Biologie,</a:t>
            </a:r>
            <a:r>
              <a:rPr lang="de-DE" sz="1000" b="0" baseline="0" dirty="0">
                <a:ln>
                  <a:noFill/>
                </a:ln>
                <a:solidFill>
                  <a:srgbClr val="274F77"/>
                </a:solidFill>
                <a:latin typeface="+mj-lt"/>
              </a:rPr>
              <a:t> Universität Duisburg-Essen</a:t>
            </a:r>
            <a:endParaRPr lang="de-DE" sz="1000" b="0" dirty="0">
              <a:ln>
                <a:noFill/>
              </a:ln>
              <a:solidFill>
                <a:srgbClr val="274F77"/>
              </a:solidFill>
              <a:latin typeface="+mj-lt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476250"/>
            <a:ext cx="82073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268413"/>
            <a:ext cx="835342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31" name="Picture 29" descr="temperaturskala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9144000" cy="11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30" descr="temperaturskala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6381898"/>
            <a:ext cx="9144000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 userDrawn="1"/>
        </p:nvPicPr>
        <p:blipFill>
          <a:blip r:embed="rId18" cstate="print"/>
          <a:srcRect t="4348" r="7682"/>
          <a:stretch>
            <a:fillRect/>
          </a:stretch>
        </p:blipFill>
        <p:spPr bwMode="auto">
          <a:xfrm>
            <a:off x="7559824" y="6453336"/>
            <a:ext cx="1584176" cy="404664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15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7010400" y="1166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6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A14FF-DF60-4207-A466-D632CFEE9DF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A10FF-9CBA-49BF-89AB-1ECFBDCD487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cid:8DFA7A5D-03CF-4FBC-9FFE-C020FBF08253@box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1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 rot="16200000">
            <a:off x="6690347" y="4704736"/>
            <a:ext cx="1574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2060"/>
                </a:solidFill>
              </a:rPr>
              <a:t>Foto. NASA/dpa</a:t>
            </a:r>
          </a:p>
        </p:txBody>
      </p:sp>
      <p:sp>
        <p:nvSpPr>
          <p:cNvPr id="7" name="Rechteck 6"/>
          <p:cNvSpPr/>
          <p:nvPr/>
        </p:nvSpPr>
        <p:spPr>
          <a:xfrm>
            <a:off x="0" y="12882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4000" dirty="0">
                <a:solidFill>
                  <a:srgbClr val="002060"/>
                </a:solidFill>
                <a:latin typeface="+mn-lt"/>
              </a:rPr>
              <a:t>Städte im Zeichen des Klimawandels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07504" y="5586187"/>
            <a:ext cx="8964488" cy="1005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2400" dirty="0">
                <a:solidFill>
                  <a:srgbClr val="002060"/>
                </a:solidFill>
                <a:latin typeface="+mn-lt"/>
              </a:rPr>
              <a:t>Univ.- Prof. (i. R.) Dr. </a:t>
            </a:r>
            <a:r>
              <a:rPr lang="de-DE" sz="2400" dirty="0" err="1">
                <a:solidFill>
                  <a:srgbClr val="002060"/>
                </a:solidFill>
                <a:latin typeface="+mn-lt"/>
              </a:rPr>
              <a:t>rer</a:t>
            </a:r>
            <a:r>
              <a:rPr lang="de-DE" sz="2400" dirty="0">
                <a:solidFill>
                  <a:srgbClr val="002060"/>
                </a:solidFill>
                <a:latin typeface="+mn-lt"/>
              </a:rPr>
              <a:t>. nat. Wilhelm Kuttler</a:t>
            </a:r>
          </a:p>
          <a:p>
            <a:pPr algn="ctr">
              <a:spcBef>
                <a:spcPts val="0"/>
              </a:spcBef>
            </a:pPr>
            <a:r>
              <a:rPr lang="de-DE" sz="2400" dirty="0">
                <a:solidFill>
                  <a:srgbClr val="002060"/>
                </a:solidFill>
                <a:latin typeface="+mn-lt"/>
              </a:rPr>
              <a:t> Angewandte Klimatologie, Universität Duisburg-Essen</a:t>
            </a:r>
          </a:p>
        </p:txBody>
      </p:sp>
      <p:pic>
        <p:nvPicPr>
          <p:cNvPr id="9" name="Picture 2" descr="9f848f32-6f8b-4e84-87e7-5e6426e8ccdf@wi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15855" r="10276" b="4872"/>
          <a:stretch/>
        </p:blipFill>
        <p:spPr bwMode="auto">
          <a:xfrm>
            <a:off x="658934" y="979290"/>
            <a:ext cx="7729490" cy="464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 rot="5400000" flipV="1">
            <a:off x="6171560" y="2787600"/>
            <a:ext cx="5018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de-DE" sz="1600" dirty="0">
                <a:solidFill>
                  <a:srgbClr val="002060"/>
                </a:solidFill>
                <a:latin typeface="+mn-lt"/>
              </a:rPr>
              <a:t>(Paris, </a:t>
            </a:r>
            <a:r>
              <a:rPr lang="de-DE" sz="1600" dirty="0" err="1">
                <a:solidFill>
                  <a:srgbClr val="002060"/>
                </a:solidFill>
                <a:latin typeface="+mn-lt"/>
              </a:rPr>
              <a:t>Oberflächentemp</a:t>
            </a:r>
            <a:r>
              <a:rPr lang="de-DE" sz="1600" dirty="0">
                <a:solidFill>
                  <a:srgbClr val="002060"/>
                </a:solidFill>
                <a:latin typeface="+mn-lt"/>
              </a:rPr>
              <a:t>. 18.6.2022, nachm., </a:t>
            </a: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rgbClr val="002060"/>
                </a:solidFill>
                <a:latin typeface="+mn-lt"/>
              </a:rPr>
              <a:t>Quelle; NASA; R. Bachert 8.7.22) </a:t>
            </a:r>
          </a:p>
        </p:txBody>
      </p:sp>
    </p:spTree>
    <p:extLst>
      <p:ext uri="{BB962C8B-B14F-4D97-AF65-F5344CB8AC3E}">
        <p14:creationId xmlns:p14="http://schemas.microsoft.com/office/powerpoint/2010/main" val="1147174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7384" y="44624"/>
            <a:ext cx="9153128" cy="6192688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de-DE" sz="3600" dirty="0">
                <a:solidFill>
                  <a:srgbClr val="002060"/>
                </a:solidFill>
              </a:rPr>
              <a:t>Klimatische und lufthygienische Charakteristika von Städten </a:t>
            </a:r>
          </a:p>
          <a:p>
            <a:pPr marL="0" indent="0">
              <a:spcBef>
                <a:spcPts val="0"/>
              </a:spcBef>
              <a:buNone/>
            </a:pPr>
            <a:endParaRPr lang="de-DE" sz="2800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de-DE" sz="28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Bevölk</a:t>
            </a:r>
            <a:r>
              <a:rPr lang="de-DE" sz="28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60 % weltweit urban; Energie/Ressource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↑ </a:t>
            </a:r>
            <a:endParaRPr lang="de-DE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Stadtoberfläche</a:t>
            </a:r>
            <a:r>
              <a:rPr lang="en-US" sz="28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 d → 3 d;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-/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Nachverdichtung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starke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Versiegelung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Abfluss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↑, ET↓) </a:t>
            </a:r>
          </a:p>
          <a:p>
            <a:pPr>
              <a:spcBef>
                <a:spcPts val="0"/>
              </a:spcBef>
            </a:pPr>
            <a:r>
              <a:rPr lang="en-US" sz="28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Materialbeschaffenheit</a:t>
            </a:r>
            <a:r>
              <a:rPr lang="en-US" sz="28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Überwieg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künstl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(</a:t>
            </a:r>
            <a:r>
              <a:rPr lang="el-GR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↑, </a:t>
            </a:r>
            <a:r>
              <a:rPr lang="el-GR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↑, </a:t>
            </a:r>
            <a:r>
              <a:rPr lang="el-GR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ζ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↑)</a:t>
            </a:r>
          </a:p>
          <a:p>
            <a:pPr marL="0" indent="0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Stadtatmosphäre</a:t>
            </a:r>
            <a:r>
              <a:rPr lang="en-US" sz="28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 von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Spurenstoffen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(z. B. 	NOx, CO, PM, VOC, &gt; 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70 % CO</a:t>
            </a:r>
            <a:r>
              <a:rPr lang="de-DE" sz="2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2eq.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Abwärme</a:t>
            </a:r>
          </a:p>
          <a:p>
            <a:pPr marL="0" indent="0"/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28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Niederschläge: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Stadtzentrum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↑, urbane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Luvgebiete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↑ ↑</a:t>
            </a:r>
          </a:p>
          <a:p>
            <a:pPr marL="0" indent="0"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Stadt</a:t>
            </a:r>
            <a:r>
              <a:rPr lang="en-US" sz="28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./. </a:t>
            </a:r>
            <a:r>
              <a:rPr lang="en-US" sz="28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Umland</a:t>
            </a:r>
            <a:r>
              <a:rPr lang="en-US" sz="28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Luft</a:t>
            </a:r>
            <a:r>
              <a:rPr lang="en-US" sz="2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Oberfl</a:t>
            </a:r>
            <a:r>
              <a:rPr lang="en-US" sz="2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↑; 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↓; 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↑;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Q</a:t>
            </a:r>
            <a:r>
              <a:rPr lang="en-US" sz="2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&gt;&gt; 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 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 1; </a:t>
            </a:r>
            <a:r>
              <a:rPr lang="de-DE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de-DE" sz="2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</a:t>
            </a:r>
            <a:r>
              <a:rPr lang="de-DE" sz="2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0154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0" y="116632"/>
            <a:ext cx="9036496" cy="5851525"/>
          </a:xfrm>
        </p:spPr>
        <p:txBody>
          <a:bodyPr/>
          <a:lstStyle/>
          <a:p>
            <a:pPr marL="0" indent="0">
              <a:buNone/>
            </a:pPr>
            <a:endParaRPr lang="de-DE" sz="6000" dirty="0"/>
          </a:p>
          <a:p>
            <a:pPr marL="0" indent="0">
              <a:buNone/>
            </a:pPr>
            <a:r>
              <a:rPr lang="de-DE" sz="6000" dirty="0"/>
              <a:t>	</a:t>
            </a:r>
            <a:endParaRPr lang="de-DE" sz="60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de-DE" sz="4400" dirty="0">
                <a:solidFill>
                  <a:srgbClr val="002060"/>
                </a:solidFill>
              </a:rPr>
              <a:t>          	Luftqualitätsprobleme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0836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073" y="142536"/>
            <a:ext cx="8207375" cy="540855"/>
          </a:xfrm>
        </p:spPr>
        <p:txBody>
          <a:bodyPr>
            <a:normAutofit fontScale="90000"/>
          </a:bodyPr>
          <a:lstStyle/>
          <a:p>
            <a:pPr algn="ctr"/>
            <a:r>
              <a:rPr lang="de-DE" sz="3200" b="0" dirty="0">
                <a:solidFill>
                  <a:srgbClr val="002060"/>
                </a:solidFill>
              </a:rPr>
              <a:t>Ozonbildung</a:t>
            </a:r>
            <a:endParaRPr lang="de-DE" sz="3200" dirty="0">
              <a:solidFill>
                <a:srgbClr val="00206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206" y="1322864"/>
            <a:ext cx="8604250" cy="5184576"/>
          </a:xfrm>
        </p:spPr>
        <p:txBody>
          <a:bodyPr/>
          <a:lstStyle/>
          <a:p>
            <a:r>
              <a:rPr lang="de-DE" sz="2000" dirty="0">
                <a:solidFill>
                  <a:srgbClr val="002060"/>
                </a:solidFill>
              </a:rPr>
              <a:t>Durch NO</a:t>
            </a:r>
            <a:r>
              <a:rPr lang="de-DE" sz="2000" baseline="-25000" dirty="0">
                <a:solidFill>
                  <a:srgbClr val="002060"/>
                </a:solidFill>
              </a:rPr>
              <a:t>2</a:t>
            </a:r>
            <a:r>
              <a:rPr lang="de-DE" sz="2000" dirty="0">
                <a:solidFill>
                  <a:srgbClr val="002060"/>
                </a:solidFill>
              </a:rPr>
              <a:t>, PAN und flüchtige Kohlenwasserstoffe (VOCs) als wichtige Vorläufergase für die Ozonbildung sowie starke Einstrahlung/hohe Lufttemperaturen</a:t>
            </a:r>
          </a:p>
          <a:p>
            <a:r>
              <a:rPr lang="de-DE" sz="2000" dirty="0">
                <a:solidFill>
                  <a:srgbClr val="002060"/>
                </a:solidFill>
              </a:rPr>
              <a:t>VOCs bestehen aus zwei Gruppen:</a:t>
            </a:r>
          </a:p>
          <a:p>
            <a:pPr lvl="1"/>
            <a:r>
              <a:rPr lang="de-DE" sz="2000" dirty="0">
                <a:solidFill>
                  <a:srgbClr val="002060"/>
                </a:solidFill>
              </a:rPr>
              <a:t>Anthropogene VOCs (AVOC) und</a:t>
            </a:r>
          </a:p>
          <a:p>
            <a:pPr lvl="1"/>
            <a:r>
              <a:rPr lang="de-DE" sz="2000" dirty="0">
                <a:solidFill>
                  <a:srgbClr val="002060"/>
                </a:solidFill>
              </a:rPr>
              <a:t>Biogene VOCs (BVOC) werden von bestimmten Bäumen und Sträuchern bei hohen Temperaturen abgegeben </a:t>
            </a:r>
          </a:p>
          <a:p>
            <a:pPr lvl="1"/>
            <a:r>
              <a:rPr lang="de-DE" sz="2000" dirty="0">
                <a:solidFill>
                  <a:srgbClr val="002060"/>
                </a:solidFill>
              </a:rPr>
              <a:t>AVOCs Emission ist kaum temperaturabhängig</a:t>
            </a:r>
          </a:p>
          <a:p>
            <a:pPr lvl="1"/>
            <a:r>
              <a:rPr lang="de-DE" sz="2000" dirty="0">
                <a:solidFill>
                  <a:srgbClr val="002060"/>
                </a:solidFill>
              </a:rPr>
              <a:t>BVOCs Emission (z. B. Isopren C</a:t>
            </a:r>
            <a:r>
              <a:rPr lang="de-DE" sz="2000" baseline="-25000" dirty="0">
                <a:solidFill>
                  <a:srgbClr val="002060"/>
                </a:solidFill>
              </a:rPr>
              <a:t>5</a:t>
            </a:r>
            <a:r>
              <a:rPr lang="de-DE" sz="2000" dirty="0">
                <a:solidFill>
                  <a:srgbClr val="002060"/>
                </a:solidFill>
              </a:rPr>
              <a:t>H</a:t>
            </a:r>
            <a:r>
              <a:rPr lang="de-DE" sz="2000" baseline="-25000" dirty="0">
                <a:solidFill>
                  <a:srgbClr val="002060"/>
                </a:solidFill>
              </a:rPr>
              <a:t>8</a:t>
            </a:r>
            <a:r>
              <a:rPr lang="de-DE" sz="2000" dirty="0">
                <a:solidFill>
                  <a:srgbClr val="002060"/>
                </a:solidFill>
              </a:rPr>
              <a:t>) ist dagegen in </a:t>
            </a:r>
          </a:p>
          <a:p>
            <a:pPr lvl="1">
              <a:buNone/>
            </a:pPr>
            <a:r>
              <a:rPr lang="de-DE" sz="2000" dirty="0">
                <a:solidFill>
                  <a:srgbClr val="002060"/>
                </a:solidFill>
              </a:rPr>
              <a:t>	</a:t>
            </a:r>
            <a:r>
              <a:rPr lang="de-DE" sz="2000" u="sng" dirty="0">
                <a:solidFill>
                  <a:srgbClr val="002060"/>
                </a:solidFill>
              </a:rPr>
              <a:t>hohem Maße</a:t>
            </a:r>
            <a:r>
              <a:rPr lang="de-DE" sz="2000" dirty="0">
                <a:solidFill>
                  <a:srgbClr val="002060"/>
                </a:solidFill>
              </a:rPr>
              <a:t> positiv mit der Temperatur </a:t>
            </a:r>
          </a:p>
          <a:p>
            <a:pPr lvl="1">
              <a:buNone/>
            </a:pPr>
            <a:r>
              <a:rPr lang="de-DE" sz="2000" dirty="0">
                <a:solidFill>
                  <a:srgbClr val="002060"/>
                </a:solidFill>
              </a:rPr>
              <a:t>	korreliert, das heißt, „Klimawandel sensibel“ </a:t>
            </a:r>
          </a:p>
          <a:p>
            <a:pPr lvl="1">
              <a:buFont typeface="Arial" pitchFamily="34" charset="0"/>
              <a:buChar char="•"/>
            </a:pPr>
            <a:r>
              <a:rPr lang="de-DE" sz="2000" dirty="0">
                <a:solidFill>
                  <a:srgbClr val="002060"/>
                </a:solidFill>
              </a:rPr>
              <a:t>Deshalb hat Isopren an heißen Tagen einen </a:t>
            </a:r>
          </a:p>
          <a:p>
            <a:pPr lvl="1">
              <a:buNone/>
            </a:pPr>
            <a:r>
              <a:rPr lang="de-DE" sz="2000" dirty="0">
                <a:solidFill>
                  <a:srgbClr val="002060"/>
                </a:solidFill>
              </a:rPr>
              <a:t>	erheblichen Einfluss auf die Ozonproduktion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2060"/>
                </a:solidFill>
              </a:rPr>
              <a:t>Durch BVOC auch SOA-Bildung</a:t>
            </a:r>
            <a:endParaRPr lang="de-DE" dirty="0">
              <a:solidFill>
                <a:srgbClr val="002060"/>
              </a:solidFill>
            </a:endParaRPr>
          </a:p>
          <a:p>
            <a:pPr lvl="1">
              <a:buNone/>
            </a:pP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115888"/>
            <a:ext cx="2133600" cy="365125"/>
          </a:xfrm>
        </p:spPr>
        <p:txBody>
          <a:bodyPr/>
          <a:lstStyle/>
          <a:p>
            <a:fld id="{80074B50-B552-4074-9A40-E19DA0A06A77}" type="slidenum">
              <a:rPr lang="de-DE" smtClean="0">
                <a:solidFill>
                  <a:srgbClr val="002060"/>
                </a:solidFill>
              </a:rPr>
              <a:pPr/>
              <a:t>11</a:t>
            </a:fld>
            <a:endParaRPr lang="de-DE" dirty="0">
              <a:solidFill>
                <a:srgbClr val="002060"/>
              </a:solidFill>
            </a:endParaRPr>
          </a:p>
        </p:txBody>
      </p:sp>
      <p:pic>
        <p:nvPicPr>
          <p:cNvPr id="321539" name="Picture 3" descr="C:\Users\Admin\AppData\Local\Microsoft\Windows\Temporary Internet Files\Content.Outlook\QIM40P8V\IMG_3139a.jpg"/>
          <p:cNvPicPr>
            <a:picLocks noChangeAspect="1" noChangeArrowheads="1"/>
          </p:cNvPicPr>
          <p:nvPr/>
        </p:nvPicPr>
        <p:blipFill rotWithShape="1">
          <a:blip r:embed="rId2" cstate="print"/>
          <a:srcRect t="14168" b="9760"/>
          <a:stretch/>
        </p:blipFill>
        <p:spPr bwMode="auto">
          <a:xfrm>
            <a:off x="5984022" y="4602480"/>
            <a:ext cx="2824698" cy="1554480"/>
          </a:xfrm>
          <a:prstGeom prst="rect">
            <a:avLst/>
          </a:prstGeom>
          <a:noFill/>
        </p:spPr>
      </p:pic>
      <p:pic>
        <p:nvPicPr>
          <p:cNvPr id="6" name="Picture 2" descr="https://upload.wikimedia.org/wikipedia/commons/thumb/a/a6/Ozone-1,3-dipole.png/200px-Ozone-1,3-dipo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588261"/>
            <a:ext cx="1387686" cy="742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9711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>
            <p:extLst/>
          </p:nvPr>
        </p:nvGraphicFramePr>
        <p:xfrm>
          <a:off x="587144" y="1194705"/>
          <a:ext cx="8046732" cy="42745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9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7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51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94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Wissenschaftlicher Name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Deutscher Name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Trocken-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Toleranz</a:t>
                      </a:r>
                      <a:r>
                        <a:rPr lang="de-DE" sz="1400" baseline="30000" dirty="0">
                          <a:effectLst/>
                        </a:rPr>
                        <a:t>1)</a:t>
                      </a:r>
                      <a:endParaRPr lang="de-DE" sz="1400" baseline="30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Isopren-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Emission</a:t>
                      </a:r>
                      <a:r>
                        <a:rPr lang="de-DE" sz="1400" baseline="30000" dirty="0">
                          <a:effectLst/>
                        </a:rPr>
                        <a:t>2)</a:t>
                      </a:r>
                      <a:endParaRPr lang="de-DE" sz="1400" baseline="30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Kritisches Allergie-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Potential</a:t>
                      </a:r>
                      <a:r>
                        <a:rPr lang="de-DE" sz="1400" baseline="30000" dirty="0">
                          <a:effectLst/>
                        </a:rPr>
                        <a:t>3)</a:t>
                      </a:r>
                      <a:endParaRPr lang="de-DE" sz="1400" baseline="30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Acer </a:t>
                      </a:r>
                      <a:r>
                        <a:rPr lang="de-DE" sz="14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campestre</a:t>
                      </a:r>
                      <a:endParaRPr lang="de-DE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</a:rPr>
                        <a:t>Feldahorn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</a:rPr>
                        <a:t>++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>
                          <a:effectLst/>
                        </a:rPr>
                        <a:t>nein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Acer </a:t>
                      </a:r>
                      <a:r>
                        <a:rPr lang="de-DE" sz="14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platanoides</a:t>
                      </a:r>
                      <a:endParaRPr lang="de-DE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</a:rPr>
                        <a:t>Spitzahorn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</a:rPr>
                        <a:t>+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</a:rPr>
                        <a:t> 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</a:rPr>
                        <a:t>nein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 err="1">
                          <a:effectLst/>
                        </a:rPr>
                        <a:t>Carpinus</a:t>
                      </a:r>
                      <a:r>
                        <a:rPr lang="de-DE" sz="1400" dirty="0">
                          <a:effectLst/>
                        </a:rPr>
                        <a:t> </a:t>
                      </a:r>
                      <a:r>
                        <a:rPr lang="de-DE" sz="1400" dirty="0" err="1">
                          <a:effectLst/>
                        </a:rPr>
                        <a:t>betulus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</a:rPr>
                        <a:t>Hainbuche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</a:rPr>
                        <a:t>+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</a:rPr>
                        <a:t> 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</a:rPr>
                        <a:t>ja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3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>
                          <a:effectLst/>
                        </a:rPr>
                        <a:t>Fraxinus excelsior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</a:rPr>
                        <a:t>Gemeine Esche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</a:rPr>
                        <a:t>+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</a:rPr>
                        <a:t> 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>
                          <a:effectLst/>
                        </a:rPr>
                        <a:t>ja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>
                          <a:effectLst/>
                        </a:rPr>
                        <a:t>Ginkgo biloba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>
                          <a:effectLst/>
                        </a:rPr>
                        <a:t>Ginkgo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</a:rPr>
                        <a:t>++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</a:rPr>
                        <a:t> 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>
                          <a:effectLst/>
                        </a:rPr>
                        <a:t>k.A.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77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>
                          <a:effectLst/>
                        </a:rPr>
                        <a:t>Platanus × acerifolia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>
                          <a:effectLst/>
                        </a:rPr>
                        <a:t>Ahornblättrige Platane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</a:rPr>
                        <a:t>++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hoch</a:t>
                      </a: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>
                          <a:effectLst/>
                        </a:rPr>
                        <a:t>ja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6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 err="1">
                          <a:solidFill>
                            <a:schemeClr val="bg1"/>
                          </a:solidFill>
                          <a:effectLst/>
                        </a:rPr>
                        <a:t>Populus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effectLst/>
                        </a:rPr>
                        <a:t>alba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>
                          <a:effectLst/>
                        </a:rPr>
                        <a:t>Silberpappel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>
                          <a:effectLst/>
                        </a:rPr>
                        <a:t>++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hoch</a:t>
                      </a: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</a:rPr>
                        <a:t>nein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 err="1">
                          <a:solidFill>
                            <a:schemeClr val="bg1"/>
                          </a:solidFill>
                          <a:effectLst/>
                        </a:rPr>
                        <a:t>Populus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effectLst/>
                        </a:rPr>
                        <a:t>tremula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>
                          <a:effectLst/>
                        </a:rPr>
                        <a:t>Zitterpappel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>
                          <a:effectLst/>
                        </a:rPr>
                        <a:t>+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  <a:latin typeface="+mn-lt"/>
                          <a:ea typeface="+mn-ea"/>
                          <a:cs typeface="+mn-cs"/>
                        </a:rPr>
                        <a:t>hoch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</a:rPr>
                        <a:t>nein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6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Prunus</a:t>
                      </a:r>
                      <a:r>
                        <a:rPr lang="de-DE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avium</a:t>
                      </a:r>
                      <a:endParaRPr lang="de-DE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</a:rPr>
                        <a:t>Vogelkirsche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</a:rPr>
                        <a:t>++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</a:rPr>
                        <a:t> 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</a:rPr>
                        <a:t>nein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6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>
                          <a:effectLst/>
                        </a:rPr>
                        <a:t>Quercus petraea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>
                          <a:effectLst/>
                        </a:rPr>
                        <a:t>Traubeneiche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>
                          <a:effectLst/>
                        </a:rPr>
                        <a:t>+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hoch</a:t>
                      </a: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</a:rPr>
                        <a:t>ja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6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>
                          <a:effectLst/>
                        </a:rPr>
                        <a:t>Quercus rubra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>
                          <a:effectLst/>
                        </a:rPr>
                        <a:t>Roteiche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>
                          <a:effectLst/>
                        </a:rPr>
                        <a:t>+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  <a:latin typeface="+mn-lt"/>
                          <a:ea typeface="+mn-ea"/>
                          <a:cs typeface="+mn-cs"/>
                        </a:rPr>
                        <a:t>hoch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</a:rPr>
                        <a:t>ja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77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>
                          <a:effectLst/>
                        </a:rPr>
                        <a:t>Robinia pseudoacacia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>
                          <a:effectLst/>
                        </a:rPr>
                        <a:t>Gemeine Robinie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>
                          <a:effectLst/>
                        </a:rPr>
                        <a:t>++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  <a:latin typeface="+mn-lt"/>
                          <a:ea typeface="+mn-ea"/>
                          <a:cs typeface="+mn-cs"/>
                        </a:rPr>
                        <a:t>hoch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</a:rPr>
                        <a:t>nein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6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Tilia</a:t>
                      </a:r>
                      <a:r>
                        <a:rPr lang="de-DE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cordata</a:t>
                      </a:r>
                      <a:endParaRPr lang="de-DE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</a:rPr>
                        <a:t>Winterlinde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</a:rPr>
                        <a:t>+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</a:rPr>
                        <a:t> 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400" dirty="0">
                          <a:effectLst/>
                        </a:rPr>
                        <a:t>nein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163630" y="308015"/>
            <a:ext cx="8980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2400" dirty="0">
                <a:solidFill>
                  <a:srgbClr val="002060"/>
                </a:solidFill>
                <a:latin typeface="+mn-lt"/>
              </a:rPr>
              <a:t>Trockentoleranz, </a:t>
            </a:r>
            <a:r>
              <a:rPr lang="de-DE" sz="2400" dirty="0" err="1">
                <a:solidFill>
                  <a:srgbClr val="002060"/>
                </a:solidFill>
                <a:latin typeface="+mn-lt"/>
              </a:rPr>
              <a:t>Isoprenemission</a:t>
            </a:r>
            <a:r>
              <a:rPr lang="de-DE" sz="2400" dirty="0">
                <a:solidFill>
                  <a:srgbClr val="002060"/>
                </a:solidFill>
                <a:latin typeface="+mn-lt"/>
              </a:rPr>
              <a:t> und Allergiepotenzial verschiedener Baumarten</a:t>
            </a:r>
          </a:p>
        </p:txBody>
      </p:sp>
      <p:sp>
        <p:nvSpPr>
          <p:cNvPr id="4" name="Rechteck 3"/>
          <p:cNvSpPr/>
          <p:nvPr/>
        </p:nvSpPr>
        <p:spPr>
          <a:xfrm>
            <a:off x="77006" y="5761438"/>
            <a:ext cx="6910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buAutoNum type="arabicParenR"/>
            </a:pPr>
            <a:r>
              <a:rPr lang="de-DE" sz="1200" dirty="0">
                <a:solidFill>
                  <a:srgbClr val="002060"/>
                </a:solidFill>
                <a:latin typeface="+mn-lt"/>
              </a:rPr>
              <a:t>+, ++ = gute, sehr gute Trockentoleranz (Roloff et al. 2008)</a:t>
            </a:r>
          </a:p>
          <a:p>
            <a:pPr marL="342900" indent="-342900">
              <a:spcBef>
                <a:spcPts val="0"/>
              </a:spcBef>
              <a:buAutoNum type="arabicParenR"/>
            </a:pPr>
            <a:r>
              <a:rPr lang="de-DE" sz="1200" dirty="0">
                <a:solidFill>
                  <a:srgbClr val="002060"/>
                </a:solidFill>
                <a:latin typeface="+mn-lt"/>
              </a:rPr>
              <a:t>hoch = Baumarten mit einer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Isoprenemissionsrate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&gt; 10 µg Isopren/(g TS ∙ h)</a:t>
            </a:r>
          </a:p>
          <a:p>
            <a:pPr marL="342900" indent="-342900">
              <a:spcBef>
                <a:spcPts val="0"/>
              </a:spcBef>
              <a:buAutoNum type="arabicParenR"/>
            </a:pPr>
            <a:r>
              <a:rPr lang="de-DE" sz="1200" dirty="0">
                <a:solidFill>
                  <a:srgbClr val="002060"/>
                </a:solidFill>
                <a:latin typeface="+mn-lt"/>
              </a:rPr>
              <a:t>Als kritisch eingestufte Baumarten sollten nicht angepflanzt werden (Bergmann et al. 2012)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755929" y="5970027"/>
            <a:ext cx="24837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  <a:latin typeface="+mn-lt"/>
              </a:rPr>
              <a:t>(Quelle: Kuttler 2013; Wagner 2014; Mücke et al. 2014; ergänzt)</a:t>
            </a:r>
          </a:p>
        </p:txBody>
      </p:sp>
    </p:spTree>
    <p:extLst>
      <p:ext uri="{BB962C8B-B14F-4D97-AF65-F5344CB8AC3E}">
        <p14:creationId xmlns:p14="http://schemas.microsoft.com/office/powerpoint/2010/main" val="727958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>
          <a:xfrm>
            <a:off x="0" y="116632"/>
            <a:ext cx="9110848" cy="960905"/>
          </a:xfrm>
        </p:spPr>
        <p:txBody>
          <a:bodyPr>
            <a:noAutofit/>
          </a:bodyPr>
          <a:lstStyle/>
          <a:p>
            <a:r>
              <a:rPr lang="de-DE" sz="2400" b="0" dirty="0">
                <a:solidFill>
                  <a:schemeClr val="accent6">
                    <a:lumMod val="75000"/>
                  </a:schemeClr>
                </a:solidFill>
              </a:rPr>
              <a:t>Stärkere p</a:t>
            </a:r>
            <a:r>
              <a:rPr lang="de-DE" sz="2400" b="0" dirty="0">
                <a:solidFill>
                  <a:schemeClr val="accent6">
                    <a:lumMod val="75000"/>
                  </a:schemeClr>
                </a:solidFill>
                <a:effectLst/>
              </a:rPr>
              <a:t>ollenallergische Reaktion</a:t>
            </a:r>
            <a:r>
              <a:rPr lang="de-DE" sz="2400" b="0" dirty="0">
                <a:solidFill>
                  <a:schemeClr val="accent6">
                    <a:lumMod val="75000"/>
                  </a:schemeClr>
                </a:solidFill>
              </a:rPr>
              <a:t> unter der Stadtbevölkerung</a:t>
            </a:r>
            <a:br>
              <a:rPr lang="de-DE" sz="2400" b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de-DE" sz="2400" b="0" dirty="0">
                <a:solidFill>
                  <a:schemeClr val="accent6">
                    <a:lumMod val="75000"/>
                  </a:schemeClr>
                </a:solidFill>
                <a:effectLst/>
              </a:rPr>
              <a:t>durch im Vergleich zum Umland höhere </a:t>
            </a:r>
            <a:r>
              <a:rPr lang="de-DE" sz="2400" b="0" dirty="0" err="1">
                <a:solidFill>
                  <a:schemeClr val="accent6">
                    <a:lumMod val="75000"/>
                  </a:schemeClr>
                </a:solidFill>
                <a:effectLst/>
              </a:rPr>
              <a:t>Lufttemp</a:t>
            </a:r>
            <a:r>
              <a:rPr lang="de-DE" sz="2400" b="0" dirty="0">
                <a:solidFill>
                  <a:schemeClr val="accent6">
                    <a:lumMod val="75000"/>
                  </a:schemeClr>
                </a:solidFill>
                <a:effectLst/>
              </a:rPr>
              <a:t>. und CO</a:t>
            </a:r>
            <a:r>
              <a:rPr lang="de-DE" sz="2400" b="0" baseline="-25000" dirty="0">
                <a:solidFill>
                  <a:schemeClr val="accent6">
                    <a:lumMod val="75000"/>
                  </a:schemeClr>
                </a:solidFill>
                <a:effectLst/>
              </a:rPr>
              <a:t>2 </a:t>
            </a:r>
            <a:r>
              <a:rPr lang="de-DE" sz="2400" b="0" dirty="0">
                <a:solidFill>
                  <a:schemeClr val="accent6">
                    <a:lumMod val="75000"/>
                  </a:schemeClr>
                </a:solidFill>
                <a:effectLst/>
              </a:rPr>
              <a:t>-Konz.</a:t>
            </a:r>
          </a:p>
        </p:txBody>
      </p:sp>
      <p:sp>
        <p:nvSpPr>
          <p:cNvPr id="39942" name="Inhaltsplatzhalter 10"/>
          <p:cNvSpPr>
            <a:spLocks noGrp="1"/>
          </p:cNvSpPr>
          <p:nvPr>
            <p:ph sz="quarter" idx="4"/>
          </p:nvPr>
        </p:nvSpPr>
        <p:spPr>
          <a:xfrm>
            <a:off x="4233545" y="1086390"/>
            <a:ext cx="4498975" cy="5085184"/>
          </a:xfrm>
        </p:spPr>
        <p:txBody>
          <a:bodyPr/>
          <a:lstStyle/>
          <a:p>
            <a:pPr>
              <a:buFontTx/>
              <a:buNone/>
            </a:pP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Allergie auslösendes Protein in</a:t>
            </a:r>
          </a:p>
          <a:p>
            <a:pPr>
              <a:buFontTx/>
              <a:buNone/>
            </a:pP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Beifusspollen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Amb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a1) wird</a:t>
            </a:r>
          </a:p>
          <a:p>
            <a:pPr>
              <a:buFontTx/>
              <a:buNone/>
            </a:pP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produziert durch</a:t>
            </a:r>
          </a:p>
          <a:p>
            <a:pPr>
              <a:buFont typeface="Arial" pitchFamily="34" charset="0"/>
              <a:buChar char="•"/>
            </a:pP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Höhere Temperaturen und erhöhte CO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-Konzentration (jeweils im Vergl. z. Umland) </a:t>
            </a:r>
          </a:p>
          <a:p>
            <a:pPr>
              <a:buFont typeface="Arial" pitchFamily="34" charset="0"/>
              <a:buChar char="•"/>
            </a:pP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Beifuss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ist eine Kohlenstoff limitierte (C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) Pflanze → hohe Temperaturen und hohe CO</a:t>
            </a:r>
            <a:r>
              <a:rPr lang="de-DE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Konzentrationen stimulieren die Produktion des Allergie auslösenden Proteins </a:t>
            </a:r>
          </a:p>
        </p:txBody>
      </p:sp>
      <p:sp>
        <p:nvSpPr>
          <p:cNvPr id="39945" name="Foliennummernplatzhalt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3968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9CA814B-35FF-41DB-8C99-ACDB82FB5591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39944" name="Textfeld 13"/>
          <p:cNvSpPr txBox="1">
            <a:spLocks noChangeArrowheads="1"/>
          </p:cNvSpPr>
          <p:nvPr/>
        </p:nvSpPr>
        <p:spPr bwMode="auto">
          <a:xfrm>
            <a:off x="7100047" y="6171574"/>
            <a:ext cx="237656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900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charset="0"/>
              </a:rPr>
              <a:t>[Quelle: </a:t>
            </a:r>
            <a:r>
              <a:rPr lang="de-DE" sz="900" dirty="0" err="1">
                <a:solidFill>
                  <a:schemeClr val="accent6">
                    <a:lumMod val="75000"/>
                  </a:schemeClr>
                </a:solidFill>
                <a:latin typeface="+mn-lt"/>
                <a:cs typeface="Arial" charset="0"/>
              </a:rPr>
              <a:t>Ziska</a:t>
            </a:r>
            <a:r>
              <a:rPr lang="de-DE" sz="900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charset="0"/>
              </a:rPr>
              <a:t> et al., 2003; verändert]</a:t>
            </a:r>
            <a:endParaRPr lang="de-DE" sz="9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8" t="16397" r="28307"/>
          <a:stretch/>
        </p:blipFill>
        <p:spPr bwMode="auto">
          <a:xfrm>
            <a:off x="304799" y="1658632"/>
            <a:ext cx="3566161" cy="452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908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507288" cy="5851525"/>
          </a:xfrm>
        </p:spPr>
        <p:txBody>
          <a:bodyPr/>
          <a:lstStyle/>
          <a:p>
            <a:pPr marL="0" indent="0">
              <a:buNone/>
            </a:pPr>
            <a:endParaRPr lang="de-DE" sz="48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de-DE" sz="4800" dirty="0">
                <a:solidFill>
                  <a:srgbClr val="002060"/>
                </a:solidFill>
              </a:rPr>
              <a:t>Gegenwärtige und zukünftige klimatische Probleme der Städte: </a:t>
            </a:r>
          </a:p>
          <a:p>
            <a:pPr marL="0" indent="0" algn="ctr">
              <a:buNone/>
            </a:pPr>
            <a:r>
              <a:rPr lang="de-DE" sz="4800" dirty="0">
                <a:solidFill>
                  <a:srgbClr val="002060"/>
                </a:solidFill>
              </a:rPr>
              <a:t>Hitze und Starkregen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7156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>
              <a:buNone/>
            </a:pPr>
            <a:endParaRPr lang="de-DE" sz="48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de-DE" sz="4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de-DE" sz="4800" dirty="0">
                <a:solidFill>
                  <a:srgbClr val="002060"/>
                </a:solidFill>
              </a:rPr>
              <a:t>			  Hitze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7921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r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8722"/>
            <a:ext cx="8813607" cy="569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257954" y="5986155"/>
            <a:ext cx="3346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2060"/>
                </a:solidFill>
                <a:latin typeface="+mn-lt"/>
              </a:rPr>
              <a:t>(Daten: 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AfU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Stuttgart, Grafik: Baumüller, 2022)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43B8B01-849C-4A18-93E7-D6C560506F9E}"/>
              </a:ext>
            </a:extLst>
          </p:cNvPr>
          <p:cNvSpPr txBox="1"/>
          <p:nvPr/>
        </p:nvSpPr>
        <p:spPr>
          <a:xfrm rot="16200000">
            <a:off x="-1667135" y="2976631"/>
            <a:ext cx="4009431" cy="37240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tx1"/>
                </a:solidFill>
                <a:latin typeface="+mn-lt"/>
              </a:rPr>
              <a:t>Absolute Maxima der Lufttemperatur in °C</a:t>
            </a:r>
          </a:p>
        </p:txBody>
      </p:sp>
    </p:spTree>
    <p:extLst>
      <p:ext uri="{BB962C8B-B14F-4D97-AF65-F5344CB8AC3E}">
        <p14:creationId xmlns:p14="http://schemas.microsoft.com/office/powerpoint/2010/main" val="1100445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15828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456118" y="6067008"/>
            <a:ext cx="3656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2060"/>
                </a:solidFill>
                <a:latin typeface="+mn-lt"/>
              </a:rPr>
              <a:t>(</a:t>
            </a:r>
            <a:r>
              <a:rPr lang="de-DE" sz="1200" dirty="0" err="1">
                <a:solidFill>
                  <a:srgbClr val="002060"/>
                </a:solidFill>
                <a:latin typeface="+mn-lt"/>
              </a:rPr>
              <a:t>zus.gestellt</a:t>
            </a:r>
            <a:r>
              <a:rPr lang="de-DE" sz="1200" dirty="0">
                <a:solidFill>
                  <a:srgbClr val="002060"/>
                </a:solidFill>
                <a:latin typeface="+mn-lt"/>
              </a:rPr>
              <a:t> v. J. Baumüller 2022; Daten nach RKI)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319372" y="1223040"/>
            <a:ext cx="478913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e-DE" sz="1800" b="1" dirty="0"/>
              <a:t>[≤ 0,9 % Jahresgesamtmortalität Deutschland]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3E174DF-5ADB-436C-8E3A-FFAD7CACB04A}"/>
              </a:ext>
            </a:extLst>
          </p:cNvPr>
          <p:cNvSpPr txBox="1"/>
          <p:nvPr/>
        </p:nvSpPr>
        <p:spPr>
          <a:xfrm>
            <a:off x="661774" y="5517233"/>
            <a:ext cx="8450922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+mn-lt"/>
              </a:rPr>
              <a:t>2001          2003        2005          2007        2009         2011        2013        2015         2017        2019         2021          2023</a:t>
            </a:r>
          </a:p>
        </p:txBody>
      </p:sp>
    </p:spTree>
    <p:extLst>
      <p:ext uri="{BB962C8B-B14F-4D97-AF65-F5344CB8AC3E}">
        <p14:creationId xmlns:p14="http://schemas.microsoft.com/office/powerpoint/2010/main" val="3666439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>
              <a:buNone/>
            </a:pPr>
            <a:endParaRPr lang="de-DE" sz="4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de-DE" sz="4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de-DE" sz="4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de-DE" sz="4400" dirty="0">
                <a:solidFill>
                  <a:srgbClr val="002060"/>
                </a:solidFill>
              </a:rPr>
              <a:t>		    Starkregen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0466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0" y="116632"/>
            <a:ext cx="9144000" cy="6192688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de-DE" sz="4000" dirty="0">
                <a:solidFill>
                  <a:srgbClr val="002060"/>
                </a:solidFill>
              </a:rPr>
              <a:t>			Gliederung</a:t>
            </a:r>
          </a:p>
          <a:p>
            <a:pPr marL="0" indent="0">
              <a:spcBef>
                <a:spcPts val="0"/>
              </a:spcBef>
              <a:buNone/>
            </a:pPr>
            <a:endParaRPr lang="de-DE" sz="2400" dirty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</a:pPr>
            <a:r>
              <a:rPr lang="de-DE" sz="2800" dirty="0">
                <a:solidFill>
                  <a:srgbClr val="002060"/>
                </a:solidFill>
              </a:rPr>
              <a:t>Entwicklung der CO</a:t>
            </a:r>
            <a:r>
              <a:rPr lang="de-DE" sz="2800" baseline="-25000" dirty="0">
                <a:solidFill>
                  <a:srgbClr val="002060"/>
                </a:solidFill>
              </a:rPr>
              <a:t>2</a:t>
            </a:r>
            <a:r>
              <a:rPr lang="de-DE" sz="2800" dirty="0">
                <a:solidFill>
                  <a:srgbClr val="002060"/>
                </a:solidFill>
              </a:rPr>
              <a:t>-Emission und der Lufttemperatur</a:t>
            </a:r>
          </a:p>
          <a:p>
            <a:pPr marL="0">
              <a:spcBef>
                <a:spcPts val="0"/>
              </a:spcBef>
            </a:pPr>
            <a:endParaRPr lang="de-DE" sz="2800" dirty="0">
              <a:solidFill>
                <a:srgbClr val="002060"/>
              </a:solidFill>
            </a:endParaRPr>
          </a:p>
          <a:p>
            <a:pPr marL="0"/>
            <a:r>
              <a:rPr lang="de-DE" sz="2800" dirty="0">
                <a:solidFill>
                  <a:srgbClr val="002060"/>
                </a:solidFill>
              </a:rPr>
              <a:t>Städte – klimatisch/lufthygienische Charakterisierung</a:t>
            </a:r>
          </a:p>
          <a:p>
            <a:pPr marL="0" indent="0">
              <a:buNone/>
            </a:pPr>
            <a:endParaRPr lang="de-DE" sz="2800" dirty="0">
              <a:solidFill>
                <a:srgbClr val="002060"/>
              </a:solidFill>
            </a:endParaRPr>
          </a:p>
          <a:p>
            <a:pPr marL="0"/>
            <a:r>
              <a:rPr lang="de-DE" sz="2800" dirty="0">
                <a:solidFill>
                  <a:srgbClr val="002060"/>
                </a:solidFill>
              </a:rPr>
              <a:t>Gegenwärtige und zukünftige klimatische Probleme 	von Städten: Hitze und Starkregen</a:t>
            </a:r>
          </a:p>
          <a:p>
            <a:pPr marL="0" indent="0">
              <a:buNone/>
            </a:pPr>
            <a:endParaRPr lang="de-DE" sz="2800" dirty="0">
              <a:solidFill>
                <a:srgbClr val="002060"/>
              </a:solidFill>
            </a:endParaRPr>
          </a:p>
          <a:p>
            <a:pPr marL="0"/>
            <a:r>
              <a:rPr lang="de-DE" sz="2800" dirty="0">
                <a:solidFill>
                  <a:srgbClr val="002060"/>
                </a:solidFill>
              </a:rPr>
              <a:t>Lokale Maßnahmen gegen den globalen Klimawandel</a:t>
            </a:r>
          </a:p>
          <a:p>
            <a:pPr marL="0" indent="0">
              <a:buNone/>
            </a:pPr>
            <a:r>
              <a:rPr lang="de-DE" sz="2800" dirty="0">
                <a:solidFill>
                  <a:srgbClr val="002060"/>
                </a:solidFill>
              </a:rPr>
              <a:t>	</a:t>
            </a:r>
          </a:p>
          <a:p>
            <a:pPr marL="0"/>
            <a:r>
              <a:rPr lang="de-DE" sz="2800" dirty="0">
                <a:solidFill>
                  <a:srgbClr val="002060"/>
                </a:solidFill>
              </a:rPr>
              <a:t>Zusammenfassung 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0581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/>
          </p:nvPr>
        </p:nvPicPr>
        <p:blipFill rotWithShape="1">
          <a:blip r:embed="rId2"/>
          <a:srcRect l="7179"/>
          <a:stretch/>
        </p:blipFill>
        <p:spPr>
          <a:xfrm>
            <a:off x="35495" y="1070739"/>
            <a:ext cx="7629557" cy="5310231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6523469" y="5733256"/>
            <a:ext cx="2620531" cy="409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de-DE" sz="1100" dirty="0">
                <a:solidFill>
                  <a:srgbClr val="002060"/>
                </a:solidFill>
                <a:latin typeface="+mn-lt"/>
              </a:rPr>
              <a:t>(Quelle: Fachbericht Starkregen</a:t>
            </a:r>
          </a:p>
          <a:p>
            <a:pPr>
              <a:spcBef>
                <a:spcPts val="0"/>
              </a:spcBef>
            </a:pPr>
            <a:r>
              <a:rPr lang="de-DE" sz="1100" dirty="0">
                <a:solidFill>
                  <a:srgbClr val="002060"/>
                </a:solidFill>
                <a:latin typeface="+mn-lt"/>
              </a:rPr>
              <a:t>GDV und DWD 2021)</a:t>
            </a:r>
          </a:p>
          <a:p>
            <a:pPr>
              <a:spcBef>
                <a:spcPts val="0"/>
              </a:spcBef>
            </a:pPr>
            <a:endParaRPr lang="de-DE" sz="11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5495" y="116632"/>
            <a:ext cx="9073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rgbClr val="002060"/>
                </a:solidFill>
                <a:latin typeface="+mn-lt"/>
              </a:rPr>
              <a:t>Aufteilung der Starkregenereignisse (2001-2019) in Deutschland nach Dauerstufen (farblich kodiert)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379950" y="1470263"/>
            <a:ext cx="125707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n-lt"/>
              </a:rPr>
              <a:t> </a:t>
            </a:r>
            <a:r>
              <a:rPr lang="de-DE" dirty="0">
                <a:solidFill>
                  <a:srgbClr val="002060"/>
                </a:solidFill>
                <a:latin typeface="+mn-lt"/>
              </a:rPr>
              <a:t>= 90 mm</a:t>
            </a:r>
          </a:p>
          <a:p>
            <a:r>
              <a:rPr lang="de-DE" dirty="0">
                <a:solidFill>
                  <a:srgbClr val="002060"/>
                </a:solidFill>
                <a:latin typeface="+mn-lt"/>
              </a:rPr>
              <a:t> = 50 mm</a:t>
            </a:r>
          </a:p>
          <a:p>
            <a:r>
              <a:rPr lang="de-DE" dirty="0">
                <a:solidFill>
                  <a:srgbClr val="002060"/>
                </a:solidFill>
                <a:latin typeface="+mn-lt"/>
              </a:rPr>
              <a:t> = 40 mm</a:t>
            </a:r>
          </a:p>
          <a:p>
            <a:endParaRPr lang="de-DE" dirty="0">
              <a:solidFill>
                <a:srgbClr val="002060"/>
              </a:solidFill>
              <a:latin typeface="+mn-lt"/>
            </a:endParaRPr>
          </a:p>
          <a:p>
            <a:r>
              <a:rPr lang="de-DE" dirty="0">
                <a:solidFill>
                  <a:srgbClr val="002060"/>
                </a:solidFill>
                <a:latin typeface="+mn-lt"/>
              </a:rPr>
              <a:t> </a:t>
            </a:r>
            <a:endParaRPr lang="de-DE" dirty="0">
              <a:latin typeface="+mn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452320" y="3068960"/>
            <a:ext cx="1186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2060"/>
                </a:solidFill>
                <a:latin typeface="+mn-lt"/>
              </a:rPr>
              <a:t>= 31 mm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444118" y="3778967"/>
            <a:ext cx="1186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2060"/>
                </a:solidFill>
                <a:latin typeface="+mn-lt"/>
              </a:rPr>
              <a:t>= 25 mm</a:t>
            </a:r>
          </a:p>
        </p:txBody>
      </p:sp>
    </p:spTree>
    <p:extLst>
      <p:ext uri="{BB962C8B-B14F-4D97-AF65-F5344CB8AC3E}">
        <p14:creationId xmlns:p14="http://schemas.microsoft.com/office/powerpoint/2010/main" val="4164933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107504" y="260648"/>
            <a:ext cx="9036496" cy="5976664"/>
          </a:xfrm>
        </p:spPr>
        <p:txBody>
          <a:bodyPr/>
          <a:lstStyle/>
          <a:p>
            <a:pPr marL="0" indent="0" algn="ctr">
              <a:buNone/>
            </a:pPr>
            <a:r>
              <a:rPr lang="de-DE" sz="4000" dirty="0">
                <a:solidFill>
                  <a:srgbClr val="002060"/>
                </a:solidFill>
              </a:rPr>
              <a:t>Lokale Maßnahmen gegen den globalen Klimawandel</a:t>
            </a:r>
          </a:p>
          <a:p>
            <a:pPr marL="0" indent="0" algn="ctr">
              <a:buNone/>
            </a:pPr>
            <a:endParaRPr lang="de-DE" sz="2800" dirty="0">
              <a:solidFill>
                <a:srgbClr val="002060"/>
              </a:solidFill>
            </a:endParaRPr>
          </a:p>
          <a:p>
            <a:r>
              <a:rPr lang="de-DE" sz="2800" dirty="0">
                <a:solidFill>
                  <a:srgbClr val="002060"/>
                </a:solidFill>
              </a:rPr>
              <a:t>Gebäudehüllen aufhellen, verschatten, dämmen</a:t>
            </a:r>
          </a:p>
          <a:p>
            <a:r>
              <a:rPr lang="de-DE" sz="2800" dirty="0">
                <a:solidFill>
                  <a:srgbClr val="002060"/>
                </a:solidFill>
              </a:rPr>
              <a:t>Versieglung reduzieren/beseitigen</a:t>
            </a:r>
          </a:p>
          <a:p>
            <a:r>
              <a:rPr lang="de-DE" sz="2800" dirty="0">
                <a:solidFill>
                  <a:srgbClr val="002060"/>
                </a:solidFill>
              </a:rPr>
              <a:t>Dach-/Fassadenbegrünung ausbauen</a:t>
            </a:r>
          </a:p>
          <a:p>
            <a:r>
              <a:rPr lang="de-DE" sz="2800" dirty="0">
                <a:solidFill>
                  <a:srgbClr val="002060"/>
                </a:solidFill>
              </a:rPr>
              <a:t>Urbane Grün-/Wasserflächen schaffen/vergrößern</a:t>
            </a:r>
          </a:p>
          <a:p>
            <a:r>
              <a:rPr lang="de-DE" sz="2800" dirty="0">
                <a:solidFill>
                  <a:srgbClr val="002060"/>
                </a:solidFill>
              </a:rPr>
              <a:t>Böden und Luft befeuchten</a:t>
            </a:r>
          </a:p>
          <a:p>
            <a:r>
              <a:rPr lang="de-DE" sz="2800" dirty="0">
                <a:solidFill>
                  <a:srgbClr val="002060"/>
                </a:solidFill>
              </a:rPr>
              <a:t>Luftleitbahnen erhalten/anlegen</a:t>
            </a:r>
          </a:p>
          <a:p>
            <a:r>
              <a:rPr lang="de-DE" sz="2800" dirty="0">
                <a:solidFill>
                  <a:srgbClr val="002060"/>
                </a:solidFill>
              </a:rPr>
              <a:t>Abfluss von Extremniederschlägen vermindern</a:t>
            </a:r>
          </a:p>
          <a:p>
            <a:r>
              <a:rPr lang="de-DE" sz="2800" dirty="0">
                <a:solidFill>
                  <a:srgbClr val="002060"/>
                </a:solidFill>
              </a:rPr>
              <a:t>Energie einsparen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1975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E278DE0-E0D0-40B1-9758-32993FDFC5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/>
              <a:pPr/>
              <a:t>21</a:t>
            </a:fld>
            <a:endParaRPr lang="de-DE" dirty="0"/>
          </a:p>
        </p:txBody>
      </p:sp>
      <p:pic>
        <p:nvPicPr>
          <p:cNvPr id="3" name="19F56D13-C868-41F0-858E-9DC0A9BF7E06" descr="IMG_1030.PNG">
            <a:extLst>
              <a:ext uri="{FF2B5EF4-FFF2-40B4-BE49-F238E27FC236}">
                <a16:creationId xmlns:a16="http://schemas.microsoft.com/office/drawing/2014/main" id="{A4409774-264C-4570-BFEE-90257E63F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1" t="18182" r="17045" b="33333"/>
          <a:stretch/>
        </p:blipFill>
        <p:spPr bwMode="auto">
          <a:xfrm>
            <a:off x="107503" y="548680"/>
            <a:ext cx="8773725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E07E48F-5D05-4507-9359-1DC533C700D8}"/>
              </a:ext>
            </a:extLst>
          </p:cNvPr>
          <p:cNvSpPr txBox="1"/>
          <p:nvPr/>
        </p:nvSpPr>
        <p:spPr>
          <a:xfrm rot="16200000">
            <a:off x="7835777" y="4800823"/>
            <a:ext cx="1845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2060"/>
                </a:solidFill>
                <a:latin typeface="+mn-lt"/>
              </a:rPr>
              <a:t>FAZ vom 17.01.2023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7129484-2CED-44E7-9AE7-4EC7DB62F507}"/>
              </a:ext>
            </a:extLst>
          </p:cNvPr>
          <p:cNvSpPr txBox="1"/>
          <p:nvPr/>
        </p:nvSpPr>
        <p:spPr>
          <a:xfrm>
            <a:off x="2123728" y="116632"/>
            <a:ext cx="5237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rgbClr val="002060"/>
                </a:solidFill>
                <a:latin typeface="+mn-lt"/>
              </a:rPr>
              <a:t>Gebäudehüllen dämmen</a:t>
            </a:r>
          </a:p>
        </p:txBody>
      </p:sp>
    </p:spTree>
    <p:extLst>
      <p:ext uri="{BB962C8B-B14F-4D97-AF65-F5344CB8AC3E}">
        <p14:creationId xmlns:p14="http://schemas.microsoft.com/office/powerpoint/2010/main" val="3917210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0" y="457795"/>
            <a:ext cx="9144000" cy="5851525"/>
          </a:xfrm>
        </p:spPr>
        <p:txBody>
          <a:bodyPr/>
          <a:lstStyle/>
          <a:p>
            <a:pPr marL="0" indent="0" algn="ctr">
              <a:buNone/>
            </a:pPr>
            <a:r>
              <a:rPr lang="de-DE" sz="4400" dirty="0">
                <a:solidFill>
                  <a:srgbClr val="002060"/>
                </a:solidFill>
              </a:rPr>
              <a:t>Oberflächen aufhellen</a:t>
            </a:r>
          </a:p>
          <a:p>
            <a:pPr marL="0" indent="0" algn="ctr">
              <a:buNone/>
            </a:pPr>
            <a:endParaRPr lang="de-DE" sz="36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de-DE" sz="3200" dirty="0">
                <a:solidFill>
                  <a:srgbClr val="002060"/>
                </a:solidFill>
              </a:rPr>
              <a:t>	Einfluss der Außenwandfarbe von 	Gebäuden auf die Oberflächentemperatur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1570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Admin\AppData\Local\Microsoft\Windows\Temporary Internet Files\Content.Outlook\QIM40P8V\Oberflächentemperaturen (2).jpg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1562074"/>
            <a:ext cx="5436096" cy="4680475"/>
          </a:xfrm>
          <a:noFill/>
          <a:ln>
            <a:noFill/>
            <a:miter lim="800000"/>
            <a:headEnd/>
            <a:tailEnd/>
          </a:ln>
        </p:spPr>
      </p:pic>
      <p:sp>
        <p:nvSpPr>
          <p:cNvPr id="41987" name="Textfeld 4"/>
          <p:cNvSpPr txBox="1">
            <a:spLocks noChangeArrowheads="1"/>
          </p:cNvSpPr>
          <p:nvPr/>
        </p:nvSpPr>
        <p:spPr bwMode="auto">
          <a:xfrm>
            <a:off x="0" y="116632"/>
            <a:ext cx="907256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srgbClr val="002060"/>
                </a:solidFill>
                <a:latin typeface="Arial" charset="0"/>
              </a:rPr>
              <a:t>Oberflächentemperaturen baugleicher Westwände in Abhängigkeit von Farbgebung und Tageszeit während eines sommerlichen Strahlungstages</a:t>
            </a:r>
            <a:endParaRPr lang="de-DE" sz="2800" dirty="0">
              <a:solidFill>
                <a:srgbClr val="002060"/>
              </a:solidFill>
            </a:endParaRPr>
          </a:p>
        </p:txBody>
      </p:sp>
      <p:sp>
        <p:nvSpPr>
          <p:cNvPr id="41988" name="Textfeld 5"/>
          <p:cNvSpPr txBox="1">
            <a:spLocks noChangeArrowheads="1"/>
          </p:cNvSpPr>
          <p:nvPr/>
        </p:nvSpPr>
        <p:spPr bwMode="auto">
          <a:xfrm>
            <a:off x="5580063" y="5939648"/>
            <a:ext cx="35639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 dirty="0">
                <a:solidFill>
                  <a:srgbClr val="002060"/>
                </a:solidFill>
                <a:latin typeface="Arial" charset="0"/>
              </a:rPr>
              <a:t>(Quelle der  Abb.: Gertis 1980, </a:t>
            </a:r>
            <a:r>
              <a:rPr lang="de-DE" sz="1200" dirty="0" err="1">
                <a:solidFill>
                  <a:srgbClr val="002060"/>
                </a:solidFill>
                <a:latin typeface="Arial" charset="0"/>
              </a:rPr>
              <a:t>veränd</a:t>
            </a:r>
            <a:r>
              <a:rPr lang="de-DE" sz="1200" dirty="0">
                <a:solidFill>
                  <a:srgbClr val="002060"/>
                </a:solidFill>
                <a:latin typeface="Arial" charset="0"/>
              </a:rPr>
              <a:t>.; eigene Berechnungen)</a:t>
            </a:r>
          </a:p>
        </p:txBody>
      </p:sp>
      <p:sp>
        <p:nvSpPr>
          <p:cNvPr id="41989" name="Textfeld 5"/>
          <p:cNvSpPr txBox="1">
            <a:spLocks noChangeArrowheads="1"/>
          </p:cNvSpPr>
          <p:nvPr/>
        </p:nvSpPr>
        <p:spPr bwMode="auto">
          <a:xfrm>
            <a:off x="5423794" y="2338035"/>
            <a:ext cx="3724970" cy="333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de-DE" i="1" dirty="0">
                <a:solidFill>
                  <a:srgbClr val="002060"/>
                </a:solidFill>
                <a:latin typeface="Arial" charset="0"/>
                <a:cs typeface="Arial" charset="0"/>
              </a:rPr>
              <a:t>t</a:t>
            </a:r>
            <a:r>
              <a:rPr lang="de-DE" baseline="-25000" dirty="0">
                <a:solidFill>
                  <a:srgbClr val="002060"/>
                </a:solidFill>
                <a:latin typeface="Arial" charset="0"/>
                <a:cs typeface="Arial" charset="0"/>
              </a:rPr>
              <a:t>65 °C</a:t>
            </a:r>
            <a:r>
              <a:rPr lang="de-DE" dirty="0">
                <a:solidFill>
                  <a:srgbClr val="002060"/>
                </a:solidFill>
                <a:latin typeface="Arial" charset="0"/>
                <a:cs typeface="Arial" charset="0"/>
              </a:rPr>
              <a:t>   =  740 W/m</a:t>
            </a:r>
            <a:r>
              <a:rPr lang="de-DE" baseline="30000" dirty="0">
                <a:solidFill>
                  <a:srgbClr val="002060"/>
                </a:solidFill>
                <a:latin typeface="Arial" charset="0"/>
                <a:cs typeface="Arial" charset="0"/>
              </a:rPr>
              <a:t>2</a:t>
            </a:r>
          </a:p>
          <a:p>
            <a:pPr>
              <a:spcBef>
                <a:spcPct val="0"/>
              </a:spcBef>
            </a:pPr>
            <a:endParaRPr lang="de-DE" baseline="30000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de-DE" i="1" dirty="0">
                <a:solidFill>
                  <a:srgbClr val="002060"/>
                </a:solidFill>
                <a:latin typeface="Arial" charset="0"/>
                <a:cs typeface="Arial" charset="0"/>
              </a:rPr>
              <a:t>t</a:t>
            </a:r>
            <a:r>
              <a:rPr lang="de-DE" baseline="-25000" dirty="0">
                <a:solidFill>
                  <a:srgbClr val="002060"/>
                </a:solidFill>
                <a:latin typeface="Arial" charset="0"/>
                <a:cs typeface="Arial" charset="0"/>
              </a:rPr>
              <a:t>40 °C     </a:t>
            </a:r>
            <a:r>
              <a:rPr lang="de-DE" dirty="0">
                <a:solidFill>
                  <a:srgbClr val="002060"/>
                </a:solidFill>
                <a:latin typeface="Arial" charset="0"/>
                <a:cs typeface="Arial" charset="0"/>
              </a:rPr>
              <a:t>=  540 W/m</a:t>
            </a:r>
            <a:r>
              <a:rPr lang="de-DE" baseline="30000" dirty="0">
                <a:solidFill>
                  <a:srgbClr val="002060"/>
                </a:solidFill>
                <a:latin typeface="Arial" charset="0"/>
                <a:cs typeface="Arial" charset="0"/>
              </a:rPr>
              <a:t>2</a:t>
            </a:r>
          </a:p>
          <a:p>
            <a:pPr>
              <a:spcBef>
                <a:spcPct val="0"/>
              </a:spcBef>
            </a:pPr>
            <a:endParaRPr lang="de-DE" baseline="30000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de-DE" sz="1800" dirty="0">
                <a:solidFill>
                  <a:srgbClr val="002060"/>
                </a:solidFill>
                <a:latin typeface="Arial" charset="0"/>
                <a:cs typeface="Arial" charset="0"/>
              </a:rPr>
              <a:t>Bei ∆</a:t>
            </a:r>
            <a:r>
              <a:rPr lang="de-DE" sz="1800" i="1" dirty="0">
                <a:solidFill>
                  <a:srgbClr val="002060"/>
                </a:solidFill>
                <a:latin typeface="Arial" charset="0"/>
                <a:cs typeface="Arial" charset="0"/>
              </a:rPr>
              <a:t>P</a:t>
            </a:r>
            <a:r>
              <a:rPr lang="de-DE" sz="1800" dirty="0">
                <a:solidFill>
                  <a:srgbClr val="002060"/>
                </a:solidFill>
                <a:latin typeface="Arial" charset="0"/>
                <a:cs typeface="Arial" charset="0"/>
              </a:rPr>
              <a:t> =   200 W/m</a:t>
            </a:r>
            <a:r>
              <a:rPr lang="de-DE" sz="1800" baseline="30000" dirty="0">
                <a:solidFill>
                  <a:srgbClr val="002060"/>
                </a:solidFill>
                <a:latin typeface="Arial" charset="0"/>
                <a:cs typeface="Arial" charset="0"/>
              </a:rPr>
              <a:t>2</a:t>
            </a:r>
            <a:r>
              <a:rPr lang="de-DE" sz="1800" dirty="0">
                <a:solidFill>
                  <a:srgbClr val="002060"/>
                </a:solidFill>
                <a:latin typeface="Arial" charset="0"/>
                <a:cs typeface="Arial" charset="0"/>
              </a:rPr>
              <a:t>,</a:t>
            </a:r>
          </a:p>
          <a:p>
            <a:pPr>
              <a:spcBef>
                <a:spcPct val="0"/>
              </a:spcBef>
              <a:buFont typeface="Arial" charset="0"/>
              <a:buChar char="•"/>
            </a:pPr>
            <a:r>
              <a:rPr lang="de-DE" sz="1800" dirty="0">
                <a:solidFill>
                  <a:srgbClr val="002060"/>
                </a:solidFill>
                <a:latin typeface="Arial" charset="0"/>
                <a:cs typeface="Arial" charset="0"/>
              </a:rPr>
              <a:t>  5 h/d, </a:t>
            </a:r>
          </a:p>
          <a:p>
            <a:pPr>
              <a:spcBef>
                <a:spcPct val="0"/>
              </a:spcBef>
              <a:buFont typeface="Arial" charset="0"/>
              <a:buChar char="•"/>
            </a:pPr>
            <a:r>
              <a:rPr lang="de-DE" sz="1800" dirty="0">
                <a:solidFill>
                  <a:srgbClr val="002060"/>
                </a:solidFill>
                <a:latin typeface="Arial" charset="0"/>
                <a:cs typeface="Arial" charset="0"/>
              </a:rPr>
              <a:t>  30 d/a </a:t>
            </a:r>
          </a:p>
          <a:p>
            <a:pPr>
              <a:spcBef>
                <a:spcPct val="0"/>
              </a:spcBef>
              <a:buFont typeface="Arial" charset="0"/>
              <a:buChar char="•"/>
            </a:pPr>
            <a:r>
              <a:rPr lang="de-DE" sz="1800" dirty="0">
                <a:solidFill>
                  <a:srgbClr val="002060"/>
                </a:solidFill>
                <a:latin typeface="Arial" charset="0"/>
                <a:cs typeface="Arial" charset="0"/>
              </a:rPr>
              <a:t>  1 km</a:t>
            </a:r>
            <a:r>
              <a:rPr lang="de-DE" sz="1800" baseline="30000" dirty="0">
                <a:solidFill>
                  <a:srgbClr val="002060"/>
                </a:solidFill>
                <a:latin typeface="Arial" charset="0"/>
                <a:cs typeface="Arial" charset="0"/>
              </a:rPr>
              <a:t>2 </a:t>
            </a:r>
            <a:r>
              <a:rPr lang="de-DE" sz="1800" dirty="0">
                <a:solidFill>
                  <a:srgbClr val="002060"/>
                </a:solidFill>
                <a:latin typeface="Arial" charset="0"/>
                <a:cs typeface="Arial" charset="0"/>
              </a:rPr>
              <a:t> akkumulierte Wandfläche ergeben sich 3 ∙ 10</a:t>
            </a:r>
            <a:r>
              <a:rPr lang="de-DE" sz="1800" baseline="30000" dirty="0">
                <a:solidFill>
                  <a:srgbClr val="002060"/>
                </a:solidFill>
                <a:latin typeface="Arial" charset="0"/>
                <a:cs typeface="Arial" charset="0"/>
              </a:rPr>
              <a:t>7</a:t>
            </a:r>
            <a:r>
              <a:rPr lang="de-DE" sz="1800" dirty="0">
                <a:solidFill>
                  <a:srgbClr val="002060"/>
                </a:solidFill>
                <a:latin typeface="Arial" charset="0"/>
                <a:cs typeface="Arial" charset="0"/>
              </a:rPr>
              <a:t> kWh/a, entspricht dem Jahresenergie-verbrauch von 7.500</a:t>
            </a:r>
            <a:r>
              <a:rPr lang="de-DE" sz="1800" baseline="30000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de-DE" sz="1800" dirty="0">
                <a:solidFill>
                  <a:srgbClr val="002060"/>
                </a:solidFill>
                <a:latin typeface="Arial" charset="0"/>
                <a:cs typeface="Arial" charset="0"/>
              </a:rPr>
              <a:t> „Normfamilien“ (4.000 kWh/a).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3406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386818" y="6520259"/>
            <a:ext cx="5429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9D4D50-40DD-496F-BF7F-C1C8EF723C98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de-DE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40" y="1844675"/>
            <a:ext cx="3491448" cy="2052638"/>
          </a:xfrm>
          <a:prstGeom prst="rect">
            <a:avLst/>
          </a:prstGeom>
          <a:noFill/>
          <a:ln w="25400">
            <a:solidFill>
              <a:srgbClr val="146597"/>
            </a:solidFill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lum contrast="24000"/>
          </a:blip>
          <a:srcRect/>
          <a:stretch>
            <a:fillRect/>
          </a:stretch>
        </p:blipFill>
        <p:spPr bwMode="auto">
          <a:xfrm>
            <a:off x="6021488" y="1791288"/>
            <a:ext cx="2906181" cy="2160241"/>
          </a:xfrm>
          <a:prstGeom prst="rect">
            <a:avLst/>
          </a:prstGeom>
          <a:noFill/>
          <a:ln w="25400">
            <a:solidFill>
              <a:srgbClr val="146597"/>
            </a:solidFill>
            <a:miter lim="800000"/>
            <a:headEnd/>
            <a:tailEnd/>
          </a:ln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4919" y="4004541"/>
            <a:ext cx="2952750" cy="2240127"/>
          </a:xfrm>
          <a:prstGeom prst="rect">
            <a:avLst/>
          </a:prstGeom>
          <a:noFill/>
          <a:ln w="25400">
            <a:solidFill>
              <a:srgbClr val="146597"/>
            </a:solidFill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676" y="3933825"/>
            <a:ext cx="3455987" cy="2303463"/>
          </a:xfrm>
          <a:prstGeom prst="rect">
            <a:avLst/>
          </a:prstGeom>
          <a:noFill/>
          <a:ln w="25400">
            <a:solidFill>
              <a:srgbClr val="146597"/>
            </a:solidFill>
            <a:miter lim="800000"/>
            <a:headEnd/>
            <a:tailEnd/>
          </a:ln>
        </p:spPr>
      </p:pic>
      <p:sp>
        <p:nvSpPr>
          <p:cNvPr id="9225" name="Titel 2"/>
          <p:cNvSpPr>
            <a:spLocks noGrp="1"/>
          </p:cNvSpPr>
          <p:nvPr>
            <p:ph type="title"/>
          </p:nvPr>
        </p:nvSpPr>
        <p:spPr>
          <a:xfrm>
            <a:off x="391988" y="223982"/>
            <a:ext cx="8572500" cy="1116786"/>
          </a:xfrm>
        </p:spPr>
        <p:txBody>
          <a:bodyPr/>
          <a:lstStyle/>
          <a:p>
            <a:pPr algn="ctr" eaLnBrk="1" hangingPunct="1"/>
            <a:r>
              <a:rPr lang="de-DE" sz="4000" b="0" dirty="0">
                <a:solidFill>
                  <a:srgbClr val="002060"/>
                </a:solidFill>
              </a:rPr>
              <a:t>Urbane Grün-/Wasserflächen 	   schaffen/vergrößern</a:t>
            </a:r>
          </a:p>
        </p:txBody>
      </p:sp>
      <p:sp>
        <p:nvSpPr>
          <p:cNvPr id="20" name="Textfeld 19"/>
          <p:cNvSpPr txBox="1">
            <a:spLocks noChangeArrowheads="1"/>
          </p:cNvSpPr>
          <p:nvPr/>
        </p:nvSpPr>
        <p:spPr bwMode="auto">
          <a:xfrm>
            <a:off x="72440" y="1474788"/>
            <a:ext cx="3518205" cy="400110"/>
          </a:xfrm>
          <a:prstGeom prst="rect">
            <a:avLst/>
          </a:prstGeom>
          <a:solidFill>
            <a:srgbClr val="146597"/>
          </a:solidFill>
          <a:ln w="50800">
            <a:solidFill>
              <a:srgbClr val="146597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Gebäudeoptimierung</a:t>
            </a:r>
          </a:p>
        </p:txBody>
      </p:sp>
      <p:sp>
        <p:nvSpPr>
          <p:cNvPr id="21" name="Textfeld 20"/>
          <p:cNvSpPr txBox="1">
            <a:spLocks noChangeArrowheads="1"/>
          </p:cNvSpPr>
          <p:nvPr/>
        </p:nvSpPr>
        <p:spPr bwMode="auto">
          <a:xfrm>
            <a:off x="6021489" y="1474788"/>
            <a:ext cx="2906180" cy="400110"/>
          </a:xfrm>
          <a:prstGeom prst="rect">
            <a:avLst/>
          </a:prstGeom>
          <a:solidFill>
            <a:srgbClr val="146597"/>
          </a:solidFill>
          <a:ln w="50800">
            <a:solidFill>
              <a:srgbClr val="146597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+mn-lt"/>
              </a:rPr>
              <a:t>Quartiergestaltung</a:t>
            </a:r>
          </a:p>
        </p:txBody>
      </p:sp>
      <p:sp>
        <p:nvSpPr>
          <p:cNvPr id="22" name="Textfeld 21"/>
          <p:cNvSpPr txBox="1">
            <a:spLocks noChangeArrowheads="1"/>
          </p:cNvSpPr>
          <p:nvPr/>
        </p:nvSpPr>
        <p:spPr bwMode="auto">
          <a:xfrm>
            <a:off x="1979613" y="3636435"/>
            <a:ext cx="1366837" cy="208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  <a:latin typeface="+mn-lt"/>
              </a:rPr>
              <a:t>Dachbegrünung</a:t>
            </a:r>
          </a:p>
        </p:txBody>
      </p:sp>
      <p:sp>
        <p:nvSpPr>
          <p:cNvPr id="24" name="Textfeld 23"/>
          <p:cNvSpPr txBox="1">
            <a:spLocks noChangeArrowheads="1"/>
          </p:cNvSpPr>
          <p:nvPr/>
        </p:nvSpPr>
        <p:spPr bwMode="auto">
          <a:xfrm>
            <a:off x="1620218" y="5949950"/>
            <a:ext cx="1871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 b="1" dirty="0">
                <a:latin typeface="+mn-lt"/>
              </a:rPr>
              <a:t>Fassadenbegrünung</a:t>
            </a:r>
          </a:p>
        </p:txBody>
      </p:sp>
      <p:sp>
        <p:nvSpPr>
          <p:cNvPr id="26" name="Textfeld 25"/>
          <p:cNvSpPr txBox="1">
            <a:spLocks noChangeArrowheads="1"/>
          </p:cNvSpPr>
          <p:nvPr/>
        </p:nvSpPr>
        <p:spPr bwMode="auto">
          <a:xfrm>
            <a:off x="6011863" y="5957190"/>
            <a:ext cx="2952750" cy="208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200" b="1" dirty="0" err="1">
                <a:solidFill>
                  <a:schemeClr val="bg1"/>
                </a:solidFill>
                <a:latin typeface="+mn-lt"/>
              </a:rPr>
              <a:t>Flächenverschattung</a:t>
            </a:r>
            <a:r>
              <a:rPr lang="de-DE" sz="1200" b="1" dirty="0">
                <a:solidFill>
                  <a:schemeClr val="bg1"/>
                </a:solidFill>
                <a:latin typeface="+mn-lt"/>
              </a:rPr>
              <a:t>/Wasserflächen</a:t>
            </a:r>
          </a:p>
        </p:txBody>
      </p:sp>
      <p:sp>
        <p:nvSpPr>
          <p:cNvPr id="27" name="Textfeld 26"/>
          <p:cNvSpPr txBox="1">
            <a:spLocks noChangeArrowheads="1"/>
          </p:cNvSpPr>
          <p:nvPr/>
        </p:nvSpPr>
        <p:spPr bwMode="auto">
          <a:xfrm>
            <a:off x="6011863" y="3686353"/>
            <a:ext cx="2520950" cy="18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  <a:latin typeface="+mn-lt"/>
              </a:rPr>
              <a:t>Flächenentsiegelung</a:t>
            </a:r>
          </a:p>
        </p:txBody>
      </p:sp>
      <p:sp>
        <p:nvSpPr>
          <p:cNvPr id="16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7010400" y="1166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21</a:t>
            </a:r>
          </a:p>
        </p:txBody>
      </p:sp>
      <p:pic>
        <p:nvPicPr>
          <p:cNvPr id="17" name="Grafik 16" descr="http://www.detail.de/daily/wp-content/uploads/2011/11/Bild2_Bosco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90645" y="1474788"/>
            <a:ext cx="2376510" cy="3148924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" name="Textfeld 1"/>
          <p:cNvSpPr txBox="1"/>
          <p:nvPr/>
        </p:nvSpPr>
        <p:spPr>
          <a:xfrm>
            <a:off x="4140473" y="575700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>
              <a:latin typeface="+mn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140473" y="4304129"/>
            <a:ext cx="1243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>
                <a:latin typeface="+mn-lt"/>
              </a:rPr>
              <a:t>Vertical</a:t>
            </a:r>
            <a:r>
              <a:rPr lang="de-DE" sz="1200" b="1" dirty="0">
                <a:latin typeface="+mn-lt"/>
              </a:rPr>
              <a:t> </a:t>
            </a:r>
            <a:r>
              <a:rPr lang="de-DE" sz="1200" b="1" dirty="0" err="1">
                <a:latin typeface="+mn-lt"/>
              </a:rPr>
              <a:t>Forest</a:t>
            </a:r>
            <a:endParaRPr lang="de-DE" sz="1200" b="1" dirty="0">
              <a:latin typeface="+mn-lt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653136"/>
            <a:ext cx="2387300" cy="1591533"/>
          </a:xfrm>
          <a:prstGeom prst="rect">
            <a:avLst/>
          </a:prstGeom>
          <a:ln w="28575">
            <a:solidFill>
              <a:srgbClr val="0066CC"/>
            </a:solidFill>
          </a:ln>
        </p:spPr>
      </p:pic>
      <p:sp>
        <p:nvSpPr>
          <p:cNvPr id="5" name="Textfeld 4"/>
          <p:cNvSpPr txBox="1"/>
          <p:nvPr/>
        </p:nvSpPr>
        <p:spPr>
          <a:xfrm>
            <a:off x="3923928" y="5952957"/>
            <a:ext cx="1672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latin typeface="+mn-lt"/>
              </a:rPr>
              <a:t>Straßenbeschattung</a:t>
            </a:r>
          </a:p>
        </p:txBody>
      </p:sp>
    </p:spTree>
    <p:extLst>
      <p:ext uri="{BB962C8B-B14F-4D97-AF65-F5344CB8AC3E}">
        <p14:creationId xmlns:p14="http://schemas.microsoft.com/office/powerpoint/2010/main" val="84200939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81187" y="1713002"/>
            <a:ext cx="8108310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>
                <a:solidFill>
                  <a:srgbClr val="002060"/>
                </a:solidFill>
                <a:latin typeface="+mn-lt"/>
              </a:rPr>
              <a:t>	Dach-/Fassadenbegrünung </a:t>
            </a:r>
          </a:p>
          <a:p>
            <a:endParaRPr lang="de-DE" sz="44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4106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>
                <a:solidFill>
                  <a:srgbClr val="002060"/>
                </a:solidFill>
              </a:rPr>
              <a:pPr/>
              <a:t>26</a:t>
            </a:fld>
            <a:endParaRPr lang="de-DE" dirty="0">
              <a:solidFill>
                <a:srgbClr val="002060"/>
              </a:solidFill>
            </a:endParaRPr>
          </a:p>
        </p:txBody>
      </p:sp>
      <p:pic>
        <p:nvPicPr>
          <p:cNvPr id="1186818" name="Picture 2" descr="C:\Users\Admin\AppData\Local\Microsoft\Windows\Temporary Internet Files\Content.Outlook\QIM40P8V\Abb 9 Dachbedeckungen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2913" t="3305" r="2497" b="2644"/>
          <a:stretch>
            <a:fillRect/>
          </a:stretch>
        </p:blipFill>
        <p:spPr bwMode="auto">
          <a:xfrm>
            <a:off x="741928" y="1819336"/>
            <a:ext cx="6566376" cy="42739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feld 5"/>
          <p:cNvSpPr txBox="1"/>
          <p:nvPr/>
        </p:nvSpPr>
        <p:spPr>
          <a:xfrm>
            <a:off x="683568" y="315813"/>
            <a:ext cx="6840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Oberflächentemperaturen von Dachabdeckungen während eines sommerlichen Strahlungstages in Berlin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321288" y="5581704"/>
            <a:ext cx="1835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de-DE" sz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(Quelle:</a:t>
            </a:r>
          </a:p>
          <a:p>
            <a:pPr>
              <a:spcBef>
                <a:spcPts val="0"/>
              </a:spcBef>
            </a:pPr>
            <a:r>
              <a:rPr lang="de-DE" sz="1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Horbert</a:t>
            </a:r>
            <a:r>
              <a:rPr lang="de-DE" sz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2000, </a:t>
            </a:r>
            <a:r>
              <a:rPr lang="de-DE" sz="1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veränd</a:t>
            </a:r>
            <a:r>
              <a:rPr lang="de-DE" sz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4254580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/>
              <a:pPr/>
              <a:t>27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DDEE04C-E0A0-4942-801D-F4A00E3140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8280920" cy="552061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9C47018-6D30-4DDA-83A5-B1D2C9458B47}"/>
              </a:ext>
            </a:extLst>
          </p:cNvPr>
          <p:cNvSpPr txBox="1"/>
          <p:nvPr/>
        </p:nvSpPr>
        <p:spPr>
          <a:xfrm>
            <a:off x="2195736" y="116632"/>
            <a:ext cx="4576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solidFill>
                  <a:srgbClr val="002060"/>
                </a:solidFill>
                <a:latin typeface="+mn-lt"/>
              </a:rPr>
              <a:t>Bäume in der Stadt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3E3640D-4EF1-41F1-BA5C-78975D403389}"/>
              </a:ext>
            </a:extLst>
          </p:cNvPr>
          <p:cNvSpPr/>
          <p:nvPr/>
        </p:nvSpPr>
        <p:spPr>
          <a:xfrm>
            <a:off x="5955757" y="5950515"/>
            <a:ext cx="26486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>
                <a:latin typeface="+mn-lt"/>
              </a:rPr>
              <a:t>Essen,  Alte Bottroper Straße 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B4F1639-B07A-494F-8E18-6CB43FEF4105}"/>
              </a:ext>
            </a:extLst>
          </p:cNvPr>
          <p:cNvSpPr txBox="1"/>
          <p:nvPr/>
        </p:nvSpPr>
        <p:spPr>
          <a:xfrm rot="16200000">
            <a:off x="8206638" y="5617172"/>
            <a:ext cx="1146468" cy="237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(Foto: U. Kühn)</a:t>
            </a:r>
          </a:p>
        </p:txBody>
      </p:sp>
    </p:spTree>
    <p:extLst>
      <p:ext uri="{BB962C8B-B14F-4D97-AF65-F5344CB8AC3E}">
        <p14:creationId xmlns:p14="http://schemas.microsoft.com/office/powerpoint/2010/main" val="3443254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/>
              <a:pPr/>
              <a:t>28</a:t>
            </a:fld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/>
          </p:nvPr>
        </p:nvPicPr>
        <p:blipFill rotWithShape="1">
          <a:blip r:embed="rId2"/>
          <a:srcRect l="3626" t="7479" r="50000" b="10554"/>
          <a:stretch/>
        </p:blipFill>
        <p:spPr>
          <a:xfrm>
            <a:off x="107504" y="992004"/>
            <a:ext cx="6404947" cy="531731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0" y="11663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2400" dirty="0">
                <a:solidFill>
                  <a:srgbClr val="002060"/>
                </a:solidFill>
                <a:latin typeface="+mn-lt"/>
              </a:rPr>
              <a:t>Mittlerer Beschattung (in m</a:t>
            </a:r>
            <a:r>
              <a:rPr lang="de-DE" sz="2400" baseline="30000" dirty="0">
                <a:solidFill>
                  <a:srgbClr val="002060"/>
                </a:solidFill>
                <a:latin typeface="+mn-lt"/>
              </a:rPr>
              <a:t>2</a:t>
            </a:r>
            <a:r>
              <a:rPr lang="de-DE" sz="2400" dirty="0">
                <a:solidFill>
                  <a:srgbClr val="002060"/>
                </a:solidFill>
                <a:latin typeface="+mn-lt"/>
              </a:rPr>
              <a:t>) von Platane, Linde, Robinie</a:t>
            </a:r>
          </a:p>
          <a:p>
            <a:pPr algn="ctr">
              <a:spcBef>
                <a:spcPts val="0"/>
              </a:spcBef>
            </a:pPr>
            <a:r>
              <a:rPr lang="de-DE" sz="2400" dirty="0">
                <a:solidFill>
                  <a:srgbClr val="002060"/>
                </a:solidFill>
                <a:latin typeface="+mn-lt"/>
              </a:rPr>
              <a:t> und </a:t>
            </a:r>
            <a:r>
              <a:rPr lang="de-DE" sz="2400" dirty="0" err="1">
                <a:solidFill>
                  <a:srgbClr val="002060"/>
                </a:solidFill>
                <a:latin typeface="+mn-lt"/>
              </a:rPr>
              <a:t>Roßkastanie</a:t>
            </a:r>
            <a:r>
              <a:rPr lang="de-DE" sz="2400" dirty="0">
                <a:solidFill>
                  <a:srgbClr val="002060"/>
                </a:solidFill>
                <a:latin typeface="+mn-lt"/>
              </a:rPr>
              <a:t> in Abhängigkeit ihres Alters </a:t>
            </a:r>
          </a:p>
          <a:p>
            <a:pPr algn="ctr">
              <a:spcBef>
                <a:spcPts val="0"/>
              </a:spcBef>
            </a:pPr>
            <a:r>
              <a:rPr lang="de-DE" sz="2400" dirty="0">
                <a:solidFill>
                  <a:srgbClr val="002060"/>
                </a:solidFill>
                <a:latin typeface="+mn-lt"/>
              </a:rPr>
              <a:t>(Beschattungsfläche für 21. Juni 8-18 Uhr, Süddeutschland) </a:t>
            </a:r>
          </a:p>
        </p:txBody>
      </p:sp>
      <p:pic>
        <p:nvPicPr>
          <p:cNvPr id="6" name="Inhaltsplatzhalter 3"/>
          <p:cNvPicPr>
            <a:picLocks noChangeAspect="1"/>
          </p:cNvPicPr>
          <p:nvPr/>
        </p:nvPicPr>
        <p:blipFill rotWithShape="1">
          <a:blip r:embed="rId2"/>
          <a:srcRect t="89446"/>
          <a:stretch/>
        </p:blipFill>
        <p:spPr bwMode="auto">
          <a:xfrm>
            <a:off x="425208" y="6021288"/>
            <a:ext cx="6354084" cy="40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074519" y="1300698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  <a:latin typeface="+mn-lt"/>
              </a:rPr>
              <a:t>Platane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042578" y="3676962"/>
            <a:ext cx="1625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tx1"/>
                </a:solidFill>
                <a:latin typeface="+mn-lt"/>
              </a:rPr>
              <a:t>Roßkastanie</a:t>
            </a:r>
            <a:endParaRPr lang="de-DE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xtfeld 9"/>
          <p:cNvSpPr txBox="1"/>
          <p:nvPr/>
        </p:nvSpPr>
        <p:spPr>
          <a:xfrm rot="16200000">
            <a:off x="7676727" y="2248744"/>
            <a:ext cx="2411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tx1"/>
                </a:solidFill>
                <a:latin typeface="+mn-lt"/>
              </a:rPr>
              <a:t>(Quelle: Rötzer et al. 2019) </a:t>
            </a:r>
          </a:p>
        </p:txBody>
      </p:sp>
      <p:cxnSp>
        <p:nvCxnSpPr>
          <p:cNvPr id="7" name="Gerade Verbindung mit Pfeil 6"/>
          <p:cNvCxnSpPr/>
          <p:nvPr/>
        </p:nvCxnSpPr>
        <p:spPr bwMode="auto">
          <a:xfrm flipV="1">
            <a:off x="3563888" y="3645024"/>
            <a:ext cx="0" cy="1440160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extfeld 1"/>
          <p:cNvSpPr txBox="1"/>
          <p:nvPr/>
        </p:nvSpPr>
        <p:spPr>
          <a:xfrm>
            <a:off x="6385754" y="4797152"/>
            <a:ext cx="2650742" cy="147732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de-DE" sz="1800" dirty="0">
                <a:solidFill>
                  <a:schemeClr val="tx1"/>
                </a:solidFill>
                <a:latin typeface="+mn-lt"/>
              </a:rPr>
              <a:t>Fazit: ∆</a:t>
            </a:r>
            <a:r>
              <a:rPr lang="de-DE" sz="1800" i="1" dirty="0">
                <a:solidFill>
                  <a:schemeClr val="tx1"/>
                </a:solidFill>
                <a:latin typeface="+mn-lt"/>
              </a:rPr>
              <a:t>t</a:t>
            </a:r>
            <a:r>
              <a:rPr lang="de-DE" sz="1800" dirty="0">
                <a:solidFill>
                  <a:schemeClr val="tx1"/>
                </a:solidFill>
                <a:latin typeface="+mn-lt"/>
              </a:rPr>
              <a:t> = 15 K ergibt</a:t>
            </a:r>
          </a:p>
          <a:p>
            <a:pPr>
              <a:spcBef>
                <a:spcPts val="0"/>
              </a:spcBef>
            </a:pPr>
            <a:r>
              <a:rPr lang="de-DE" sz="1800" dirty="0">
                <a:solidFill>
                  <a:schemeClr val="tx1"/>
                </a:solidFill>
                <a:latin typeface="+mn-lt"/>
              </a:rPr>
              <a:t>100 W/m</a:t>
            </a:r>
            <a:r>
              <a:rPr lang="de-DE" sz="1800" baseline="30000" dirty="0">
                <a:solidFill>
                  <a:schemeClr val="tx1"/>
                </a:solidFill>
                <a:latin typeface="+mn-lt"/>
              </a:rPr>
              <a:t>2</a:t>
            </a:r>
            <a:r>
              <a:rPr lang="de-DE" sz="1800" dirty="0">
                <a:solidFill>
                  <a:schemeClr val="tx1"/>
                </a:solidFill>
                <a:latin typeface="+mn-lt"/>
              </a:rPr>
              <a:t> (S-Platane) geringere Leistung; d.h., 480 kWh/Platane/d an Kühlungsenergie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C32A992-2495-4D5A-A5B3-85F7A206813D}"/>
              </a:ext>
            </a:extLst>
          </p:cNvPr>
          <p:cNvSpPr txBox="1"/>
          <p:nvPr/>
        </p:nvSpPr>
        <p:spPr>
          <a:xfrm rot="16200000">
            <a:off x="-1124333" y="2989251"/>
            <a:ext cx="307167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  <a:latin typeface="+mn-lt"/>
              </a:rPr>
              <a:t>Beschattungsfläche in m</a:t>
            </a:r>
            <a:r>
              <a:rPr lang="de-DE" baseline="30000" dirty="0">
                <a:solidFill>
                  <a:schemeClr val="tx1"/>
                </a:solidFill>
                <a:latin typeface="+mn-lt"/>
              </a:rPr>
              <a:t>2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5922252-8C6E-4E7D-9EB9-67BE316ACAA2}"/>
              </a:ext>
            </a:extLst>
          </p:cNvPr>
          <p:cNvSpPr txBox="1"/>
          <p:nvPr/>
        </p:nvSpPr>
        <p:spPr>
          <a:xfrm>
            <a:off x="3013338" y="5641243"/>
            <a:ext cx="2478564" cy="4401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  <a:latin typeface="+mn-lt"/>
              </a:rPr>
              <a:t>Baumalter in Jahren</a:t>
            </a:r>
          </a:p>
        </p:txBody>
      </p:sp>
    </p:spTree>
    <p:extLst>
      <p:ext uri="{BB962C8B-B14F-4D97-AF65-F5344CB8AC3E}">
        <p14:creationId xmlns:p14="http://schemas.microsoft.com/office/powerpoint/2010/main" val="181411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395536" y="1385481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ctr">
              <a:spcBef>
                <a:spcPts val="0"/>
              </a:spcBef>
            </a:pPr>
            <a:r>
              <a:rPr lang="de-DE" sz="4000" dirty="0">
                <a:solidFill>
                  <a:srgbClr val="002060"/>
                </a:solidFill>
                <a:latin typeface="+mn-lt"/>
              </a:rPr>
              <a:t> CO</a:t>
            </a:r>
            <a:r>
              <a:rPr lang="de-DE" sz="4000" baseline="-25000" dirty="0">
                <a:solidFill>
                  <a:srgbClr val="002060"/>
                </a:solidFill>
                <a:latin typeface="+mn-lt"/>
              </a:rPr>
              <a:t>2</a:t>
            </a:r>
            <a:r>
              <a:rPr lang="de-DE" sz="4000" dirty="0">
                <a:solidFill>
                  <a:srgbClr val="002060"/>
                </a:solidFill>
                <a:latin typeface="+mn-lt"/>
              </a:rPr>
              <a:t>-Emission in Deutschland und weltweit</a:t>
            </a:r>
          </a:p>
        </p:txBody>
      </p:sp>
    </p:spTree>
    <p:extLst>
      <p:ext uri="{BB962C8B-B14F-4D97-AF65-F5344CB8AC3E}">
        <p14:creationId xmlns:p14="http://schemas.microsoft.com/office/powerpoint/2010/main" val="3824207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>
                <a:solidFill>
                  <a:srgbClr val="002060"/>
                </a:solidFill>
              </a:rPr>
              <a:pPr/>
              <a:t>29</a:t>
            </a:fld>
            <a:endParaRPr lang="de-DE" dirty="0">
              <a:solidFill>
                <a:srgbClr val="002060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/>
          </p:nvPr>
        </p:nvPicPr>
        <p:blipFill rotWithShape="1">
          <a:blip r:embed="rId2"/>
          <a:srcRect l="2899" t="8479" r="5346" b="11440"/>
          <a:stretch/>
        </p:blipFill>
        <p:spPr>
          <a:xfrm>
            <a:off x="61784" y="1273613"/>
            <a:ext cx="7077359" cy="499235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0" y="188640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2400" dirty="0">
                <a:solidFill>
                  <a:srgbClr val="002060"/>
                </a:solidFill>
                <a:latin typeface="+mn-lt"/>
              </a:rPr>
              <a:t>Mittlere jährliche Verdunstungsmengen (in m</a:t>
            </a:r>
            <a:r>
              <a:rPr lang="de-DE" sz="2400" baseline="30000" dirty="0">
                <a:solidFill>
                  <a:srgbClr val="002060"/>
                </a:solidFill>
                <a:latin typeface="+mn-lt"/>
              </a:rPr>
              <a:t>3</a:t>
            </a:r>
            <a:r>
              <a:rPr lang="de-DE" sz="2400" dirty="0">
                <a:solidFill>
                  <a:srgbClr val="002060"/>
                </a:solidFill>
                <a:latin typeface="+mn-lt"/>
              </a:rPr>
              <a:t>/Baum) von Platane,  Linde, Robinie und </a:t>
            </a:r>
            <a:r>
              <a:rPr lang="de-DE" sz="2400" dirty="0" err="1">
                <a:solidFill>
                  <a:srgbClr val="002060"/>
                </a:solidFill>
                <a:latin typeface="+mn-lt"/>
              </a:rPr>
              <a:t>Roßkastanie</a:t>
            </a:r>
            <a:r>
              <a:rPr lang="de-DE" sz="2400" dirty="0">
                <a:solidFill>
                  <a:srgbClr val="002060"/>
                </a:solidFill>
                <a:latin typeface="+mn-lt"/>
              </a:rPr>
              <a:t> in Abhängigkeit ihres Alters (Standorte: Süddeutschland) </a:t>
            </a:r>
          </a:p>
        </p:txBody>
      </p:sp>
      <p:sp>
        <p:nvSpPr>
          <p:cNvPr id="6" name="Textfeld 5"/>
          <p:cNvSpPr txBox="1"/>
          <p:nvPr/>
        </p:nvSpPr>
        <p:spPr>
          <a:xfrm rot="16200000">
            <a:off x="7532711" y="2492896"/>
            <a:ext cx="2411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tx1"/>
                </a:solidFill>
                <a:latin typeface="+mn-lt"/>
              </a:rPr>
              <a:t>(Quelle: Rötzer et al. 2019)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820624" y="1711856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  <a:latin typeface="+mn-lt"/>
              </a:rPr>
              <a:t>Platane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840056" y="3841616"/>
            <a:ext cx="1625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tx1"/>
                </a:solidFill>
                <a:latin typeface="+mn-lt"/>
              </a:rPr>
              <a:t>Roßkastanie</a:t>
            </a:r>
            <a:endParaRPr lang="de-DE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9" name="Gerade Verbindung mit Pfeil 8"/>
          <p:cNvCxnSpPr/>
          <p:nvPr/>
        </p:nvCxnSpPr>
        <p:spPr bwMode="auto">
          <a:xfrm flipV="1">
            <a:off x="3779912" y="3861048"/>
            <a:ext cx="0" cy="1512168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feld 9"/>
          <p:cNvSpPr txBox="1"/>
          <p:nvPr/>
        </p:nvSpPr>
        <p:spPr>
          <a:xfrm>
            <a:off x="5472296" y="4904000"/>
            <a:ext cx="3564200" cy="147732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de-DE" sz="1800" dirty="0">
                <a:solidFill>
                  <a:schemeClr val="tx1"/>
                </a:solidFill>
                <a:latin typeface="+mn-lt"/>
              </a:rPr>
              <a:t>Fazit: 60.000 kg/Platane/a ∙ 0,7 kWh/kg = 42.000 kWh/Baum/a =</a:t>
            </a:r>
          </a:p>
          <a:p>
            <a:pPr>
              <a:spcBef>
                <a:spcPts val="0"/>
              </a:spcBef>
            </a:pPr>
            <a:r>
              <a:rPr lang="de-DE" sz="1800" dirty="0">
                <a:solidFill>
                  <a:schemeClr val="tx1"/>
                </a:solidFill>
                <a:latin typeface="+mn-lt"/>
              </a:rPr>
              <a:t>≈ 170 kWh/d/Platane/</a:t>
            </a:r>
            <a:r>
              <a:rPr lang="de-DE" sz="1800" dirty="0" err="1">
                <a:solidFill>
                  <a:schemeClr val="tx1"/>
                </a:solidFill>
                <a:latin typeface="+mn-lt"/>
              </a:rPr>
              <a:t>Veg</a:t>
            </a:r>
            <a:r>
              <a:rPr lang="de-DE" sz="1800" dirty="0">
                <a:solidFill>
                  <a:schemeClr val="tx1"/>
                </a:solidFill>
                <a:latin typeface="+mn-lt"/>
              </a:rPr>
              <a:t>.-Zeit).</a:t>
            </a:r>
          </a:p>
          <a:p>
            <a:pPr>
              <a:spcBef>
                <a:spcPts val="0"/>
              </a:spcBef>
            </a:pPr>
            <a:r>
              <a:rPr lang="de-DE" sz="1800" dirty="0">
                <a:solidFill>
                  <a:schemeClr val="tx1"/>
                </a:solidFill>
                <a:latin typeface="+mn-lt"/>
              </a:rPr>
              <a:t>Schatten/Verd.: etwa Faktor &lt; 3</a:t>
            </a:r>
          </a:p>
          <a:p>
            <a:pPr>
              <a:spcBef>
                <a:spcPts val="0"/>
              </a:spcBef>
            </a:pPr>
            <a:endParaRPr lang="de-DE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97F6903-D909-4D8E-BF9A-8E03CE6F40B2}"/>
              </a:ext>
            </a:extLst>
          </p:cNvPr>
          <p:cNvSpPr txBox="1"/>
          <p:nvPr/>
        </p:nvSpPr>
        <p:spPr>
          <a:xfrm rot="16200000">
            <a:off x="-1767678" y="3205275"/>
            <a:ext cx="392633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  <a:latin typeface="+mn-lt"/>
              </a:rPr>
              <a:t>Verdunstungsmenge in m</a:t>
            </a:r>
            <a:r>
              <a:rPr lang="de-DE" baseline="30000" dirty="0">
                <a:solidFill>
                  <a:schemeClr val="tx1"/>
                </a:solidFill>
                <a:latin typeface="+mn-lt"/>
              </a:rPr>
              <a:t>3</a:t>
            </a:r>
            <a:r>
              <a:rPr lang="de-DE" dirty="0">
                <a:solidFill>
                  <a:schemeClr val="tx1"/>
                </a:solidFill>
                <a:latin typeface="+mn-lt"/>
              </a:rPr>
              <a:t>/Baum</a:t>
            </a:r>
            <a:endParaRPr lang="de-DE" baseline="30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C4C303F-397E-4147-A479-9F84CF51E044}"/>
              </a:ext>
            </a:extLst>
          </p:cNvPr>
          <p:cNvSpPr txBox="1"/>
          <p:nvPr/>
        </p:nvSpPr>
        <p:spPr>
          <a:xfrm>
            <a:off x="2760836" y="5935725"/>
            <a:ext cx="2478564" cy="4401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  <a:latin typeface="+mn-lt"/>
              </a:rPr>
              <a:t>Baumalter in Jahren</a:t>
            </a:r>
          </a:p>
        </p:txBody>
      </p:sp>
    </p:spTree>
    <p:extLst>
      <p:ext uri="{BB962C8B-B14F-4D97-AF65-F5344CB8AC3E}">
        <p14:creationId xmlns:p14="http://schemas.microsoft.com/office/powerpoint/2010/main" val="4210744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224D313-45E9-41E6-B2D4-1E2AD5E3ED1A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" r="1453"/>
          <a:stretch/>
        </p:blipFill>
        <p:spPr>
          <a:xfrm>
            <a:off x="0" y="1124744"/>
            <a:ext cx="8964488" cy="5400600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571BDD8-97CA-48A6-AF35-8C59DD8D9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1651" y="116632"/>
            <a:ext cx="348861" cy="365125"/>
          </a:xfrm>
        </p:spPr>
        <p:txBody>
          <a:bodyPr/>
          <a:lstStyle/>
          <a:p>
            <a:fld id="{80074B50-B552-4074-9A40-E19DA0A06A77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756FD01-1F17-4D59-9516-0305D64DE8C1}"/>
              </a:ext>
            </a:extLst>
          </p:cNvPr>
          <p:cNvSpPr/>
          <p:nvPr/>
        </p:nvSpPr>
        <p:spPr>
          <a:xfrm>
            <a:off x="-2" y="109081"/>
            <a:ext cx="89644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Transpirationskühlung pro Vegetationsperiode von Winterlinde (</a:t>
            </a:r>
            <a:r>
              <a:rPr lang="de-DE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T. </a:t>
            </a:r>
            <a:r>
              <a:rPr lang="de-DE" i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cordata</a:t>
            </a:r>
            <a:r>
              <a:rPr lang="de-DE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) 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und Scheinakazie (</a:t>
            </a:r>
            <a:r>
              <a:rPr lang="de-DE" i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R.pseudoacacia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) in Abhängigkeit des Alters und der Bodenversiegelung (Mittelwerte für </a:t>
            </a:r>
            <a:r>
              <a:rPr lang="de-DE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süddeutsche Städte)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0FE7F37-72E6-4536-9611-3A6DCC29E846}"/>
              </a:ext>
            </a:extLst>
          </p:cNvPr>
          <p:cNvSpPr/>
          <p:nvPr/>
        </p:nvSpPr>
        <p:spPr>
          <a:xfrm rot="16200000">
            <a:off x="6693325" y="304083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(Quelle: Rötzer et al. 2021 aus Pauleit et al. 2023)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11740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>
              <a:buNone/>
            </a:pPr>
            <a:endParaRPr lang="de-DE" sz="4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de-DE" sz="4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de-DE" sz="4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de-DE" sz="4400" dirty="0">
                <a:solidFill>
                  <a:srgbClr val="002060"/>
                </a:solidFill>
              </a:rPr>
              <a:t>	Grünflächen bewässern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/>
              <a:pPr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8379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>
                <a:solidFill>
                  <a:srgbClr val="002060"/>
                </a:solidFill>
              </a:rPr>
              <a:pPr/>
              <a:t>32</a:t>
            </a:fld>
            <a:endParaRPr lang="de-DE" dirty="0">
              <a:solidFill>
                <a:srgbClr val="002060"/>
              </a:solidFill>
            </a:endParaRPr>
          </a:p>
        </p:txBody>
      </p:sp>
      <p:pic>
        <p:nvPicPr>
          <p:cNvPr id="4" name="Inhaltsplatzhalter 3" descr="cid:8DFA7A5D-03CF-4FBC-9FFE-C020FBF08253@box"/>
          <p:cNvPicPr>
            <a:picLocks noGrp="1"/>
          </p:cNvPicPr>
          <p:nvPr>
            <p:ph/>
          </p:nvPr>
        </p:nvPicPr>
        <p:blipFill>
          <a:blip r:embed="rId2" r:link="rId3" cstate="print"/>
          <a:srcRect l="2424" t="2578" r="2424" b="2578"/>
          <a:stretch>
            <a:fillRect/>
          </a:stretch>
        </p:blipFill>
        <p:spPr bwMode="auto">
          <a:xfrm>
            <a:off x="38738" y="1628800"/>
            <a:ext cx="6159131" cy="4153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28660"/>
            <a:ext cx="912174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Oberflächentemperatur einer nach einem Niederschlagsereignis trockenfallenden Rasenfläche in der Stadt</a:t>
            </a:r>
            <a:endParaRPr kumimoji="0" lang="de-DE" sz="32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53440" y="5702192"/>
            <a:ext cx="41044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fontAlgn="b">
              <a:buAutoNum type="arabicParenR"/>
            </a:pPr>
            <a:r>
              <a:rPr lang="de-DE" sz="1000" dirty="0">
                <a:solidFill>
                  <a:srgbClr val="002060"/>
                </a:solidFill>
                <a:latin typeface="+mn-lt"/>
              </a:rPr>
              <a:t>16., 22., 23., 26., 28., 30.09.; 15., 17., 21., 24., 27., 31.10. 2011</a:t>
            </a:r>
          </a:p>
          <a:p>
            <a:pPr fontAlgn="b"/>
            <a:r>
              <a:rPr lang="de-DE" sz="1000" dirty="0">
                <a:solidFill>
                  <a:srgbClr val="002060"/>
                </a:solidFill>
                <a:latin typeface="+mn-lt"/>
              </a:rPr>
              <a:t>Standort: Klimastation der UDE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7236296" y="6097488"/>
            <a:ext cx="1885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2060"/>
                </a:solidFill>
                <a:latin typeface="+mn-lt"/>
              </a:rPr>
              <a:t>(Quelle: Kuttler 2013)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73067" y="1507275"/>
            <a:ext cx="31245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002060"/>
                </a:solidFill>
                <a:latin typeface="+mn-lt"/>
              </a:rPr>
              <a:t>Oberflächentemperatur in °C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550669" y="5517232"/>
            <a:ext cx="162454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2060"/>
                </a:solidFill>
                <a:latin typeface="+mn-lt"/>
              </a:rPr>
              <a:t>Trockenzeit in h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243589" y="4373880"/>
            <a:ext cx="28851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sz="1600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14 °C = 287 K = 385 W/m</a:t>
            </a:r>
            <a:r>
              <a:rPr lang="de-DE" sz="16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sz="1600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24 °C = 297 K = 441 W/m</a:t>
            </a:r>
            <a:r>
              <a:rPr lang="de-DE" sz="16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sz="1600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4,6 kWh/m</a:t>
            </a:r>
            <a:r>
              <a:rPr lang="de-DE" sz="16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sz="1600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5,3 kWh/m</a:t>
            </a:r>
            <a:r>
              <a:rPr lang="de-DE" sz="16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" t="1960" r="11413" b="6622"/>
          <a:stretch/>
        </p:blipFill>
        <p:spPr bwMode="auto">
          <a:xfrm>
            <a:off x="6385560" y="1524296"/>
            <a:ext cx="2529839" cy="284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821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107504" y="274638"/>
            <a:ext cx="9036496" cy="5851525"/>
          </a:xfrm>
        </p:spPr>
        <p:txBody>
          <a:bodyPr/>
          <a:lstStyle/>
          <a:p>
            <a:pPr marL="0" indent="0">
              <a:buNone/>
            </a:pPr>
            <a:endParaRPr lang="de-DE" sz="4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de-DE" sz="4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de-DE" sz="4400" dirty="0">
                <a:solidFill>
                  <a:srgbClr val="002060"/>
                </a:solidFill>
              </a:rPr>
              <a:t>		</a:t>
            </a:r>
          </a:p>
          <a:p>
            <a:pPr marL="0" indent="0">
              <a:buNone/>
            </a:pPr>
            <a:r>
              <a:rPr lang="de-DE" sz="4400" dirty="0">
                <a:solidFill>
                  <a:srgbClr val="002060"/>
                </a:solidFill>
              </a:rPr>
              <a:t>  Oberflächen und Luft befeuchten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/>
              <a:pPr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1549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Gartland Fig 9.7.jpg"/>
          <p:cNvPicPr>
            <a:picLocks noChangeAspect="1"/>
          </p:cNvPicPr>
          <p:nvPr/>
        </p:nvPicPr>
        <p:blipFill rotWithShape="1">
          <a:blip r:embed="rId2" cstate="print"/>
          <a:srcRect b="9550"/>
          <a:stretch/>
        </p:blipFill>
        <p:spPr bwMode="auto">
          <a:xfrm>
            <a:off x="235701" y="332656"/>
            <a:ext cx="8567715" cy="5544616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>
                <a:solidFill>
                  <a:srgbClr val="002060"/>
                </a:solidFill>
              </a:rPr>
              <a:pPr/>
              <a:t>34</a:t>
            </a:fld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-60920" y="5877272"/>
            <a:ext cx="9271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2060"/>
                </a:solidFill>
                <a:latin typeface="+mn-lt"/>
              </a:rPr>
              <a:t>Traditionelles </a:t>
            </a:r>
            <a:r>
              <a:rPr lang="de-DE" dirty="0" err="1">
                <a:solidFill>
                  <a:srgbClr val="002060"/>
                </a:solidFill>
                <a:latin typeface="+mn-lt"/>
              </a:rPr>
              <a:t>Uchimizu</a:t>
            </a:r>
            <a:r>
              <a:rPr lang="de-DE" dirty="0">
                <a:solidFill>
                  <a:srgbClr val="002060"/>
                </a:solidFill>
                <a:latin typeface="+mn-lt"/>
              </a:rPr>
              <a:t> Ereignis (Wassersprenkeln) in Tokio gegen Sommerhitze</a:t>
            </a:r>
          </a:p>
        </p:txBody>
      </p:sp>
    </p:spTree>
    <p:extLst>
      <p:ext uri="{BB962C8B-B14F-4D97-AF65-F5344CB8AC3E}">
        <p14:creationId xmlns:p14="http://schemas.microsoft.com/office/powerpoint/2010/main" val="20565244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22" name="Picture 2" descr="C:\Users\Admin\AppData\Local\Microsoft\Windows\Temporary Internet Files\Content.Outlook\QIM40P8V\Dscn8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072" y="695843"/>
            <a:ext cx="7596336" cy="5541469"/>
          </a:xfrm>
          <a:prstGeom prst="rect">
            <a:avLst/>
          </a:prstGeom>
          <a:noFill/>
        </p:spPr>
      </p:pic>
      <p:sp>
        <p:nvSpPr>
          <p:cNvPr id="3" name="Rechteck 2"/>
          <p:cNvSpPr/>
          <p:nvPr/>
        </p:nvSpPr>
        <p:spPr>
          <a:xfrm>
            <a:off x="6660232" y="5991091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>
                <a:solidFill>
                  <a:schemeClr val="accent6"/>
                </a:solidFill>
                <a:latin typeface="+mn-lt"/>
              </a:rPr>
              <a:t>(Foto: J. Baumüller, 2012)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115888"/>
            <a:ext cx="2133600" cy="365125"/>
          </a:xfrm>
        </p:spPr>
        <p:txBody>
          <a:bodyPr/>
          <a:lstStyle/>
          <a:p>
            <a:fld id="{80074B50-B552-4074-9A40-E19DA0A06A77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23528" y="163374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2060"/>
                </a:solidFill>
                <a:latin typeface="+mn-lt"/>
              </a:rPr>
              <a:t>Wassernebel-Kühlsystem in Hiroshima, Japan</a:t>
            </a:r>
          </a:p>
        </p:txBody>
      </p:sp>
    </p:spTree>
    <p:extLst>
      <p:ext uri="{BB962C8B-B14F-4D97-AF65-F5344CB8AC3E}">
        <p14:creationId xmlns:p14="http://schemas.microsoft.com/office/powerpoint/2010/main" val="31506562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548680"/>
            <a:ext cx="8280920" cy="144016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4000" b="0" dirty="0">
                <a:solidFill>
                  <a:srgbClr val="002060"/>
                </a:solidFill>
                <a:latin typeface="Arial" pitchFamily="34" charset="0"/>
              </a:rPr>
              <a:t>Luftleitbahnen zwischen Stadt und Umland sicherstellen</a:t>
            </a:r>
            <a:br>
              <a:rPr lang="de-DE" sz="4000" b="0" dirty="0">
                <a:solidFill>
                  <a:srgbClr val="002060"/>
                </a:solidFill>
                <a:latin typeface="Arial" pitchFamily="34" charset="0"/>
              </a:rPr>
            </a:br>
            <a:br>
              <a:rPr lang="de-DE" sz="4000" b="0" dirty="0">
                <a:solidFill>
                  <a:srgbClr val="002060"/>
                </a:solidFill>
                <a:latin typeface="Arial" pitchFamily="34" charset="0"/>
              </a:rPr>
            </a:br>
            <a:r>
              <a:rPr lang="de-DE" sz="1800" b="0" dirty="0">
                <a:solidFill>
                  <a:srgbClr val="002060"/>
                </a:solidFill>
                <a:latin typeface="Arial" pitchFamily="34" charset="0"/>
              </a:rPr>
              <a:t>Kaltlufttransport aus dem Umland (links) in die Stadt (rechts) durch Rauch sichtbar gemacht (Duisburg)</a:t>
            </a:r>
          </a:p>
        </p:txBody>
      </p:sp>
      <p:pic>
        <p:nvPicPr>
          <p:cNvPr id="38916" name="Picture 3" descr="DU-Rauch-Panorama_klei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709" y="2423162"/>
            <a:ext cx="8647935" cy="3312368"/>
          </a:xfrm>
          <a:noFill/>
          <a:ln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7524328" y="5456257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(Foto: W. Kuttler)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>
                <a:solidFill>
                  <a:srgbClr val="002060"/>
                </a:solidFill>
              </a:rPr>
              <a:pPr/>
              <a:t>36</a:t>
            </a:fld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DD0EB30-3723-4296-B276-4C14A63C2A8F}"/>
              </a:ext>
            </a:extLst>
          </p:cNvPr>
          <p:cNvSpPr txBox="1"/>
          <p:nvPr/>
        </p:nvSpPr>
        <p:spPr>
          <a:xfrm>
            <a:off x="7283128" y="5805264"/>
            <a:ext cx="1537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(Foto: W. Kuttler)</a:t>
            </a:r>
          </a:p>
        </p:txBody>
      </p:sp>
    </p:spTree>
    <p:extLst>
      <p:ext uri="{BB962C8B-B14F-4D97-AF65-F5344CB8AC3E}">
        <p14:creationId xmlns:p14="http://schemas.microsoft.com/office/powerpoint/2010/main" val="5884732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>
              <a:buNone/>
            </a:pPr>
            <a:endParaRPr lang="de-DE" sz="48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de-DE" sz="4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de-DE" sz="4800" dirty="0">
                <a:solidFill>
                  <a:srgbClr val="002060"/>
                </a:solidFill>
              </a:rPr>
              <a:t>	Starkregenmanagement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/>
              <a:pPr/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93041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-113268" y="122238"/>
            <a:ext cx="9257268" cy="6187082"/>
          </a:xfrm>
        </p:spPr>
        <p:txBody>
          <a:bodyPr/>
          <a:lstStyle/>
          <a:p>
            <a:pPr marL="457200" lvl="1" indent="0" algn="ctr">
              <a:buNone/>
            </a:pPr>
            <a:r>
              <a:rPr lang="de-DE" sz="4000" dirty="0">
                <a:solidFill>
                  <a:srgbClr val="002060"/>
                </a:solidFill>
              </a:rPr>
              <a:t>Starkregen bewältigen</a:t>
            </a:r>
          </a:p>
          <a:p>
            <a:pPr marL="457200" lvl="1" indent="0" algn="ctr">
              <a:buNone/>
            </a:pPr>
            <a:endParaRPr lang="de-DE" sz="2800" dirty="0">
              <a:solidFill>
                <a:srgbClr val="00206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2060"/>
                </a:solidFill>
              </a:rPr>
              <a:t>Rückbau versiegelter Flächen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2060"/>
                </a:solidFill>
              </a:rPr>
              <a:t>Verbesserung der Regenwasserversickerung (auf 		Bodenzusammensetzung achten, Rigolen anlegen)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2060"/>
                </a:solidFill>
              </a:rPr>
              <a:t>Anlegen von unterirdischen Regenwasser- 	zwischenspeichern („</a:t>
            </a:r>
            <a:r>
              <a:rPr lang="de-DE" dirty="0" err="1">
                <a:solidFill>
                  <a:srgbClr val="002060"/>
                </a:solidFill>
              </a:rPr>
              <a:t>Sponge</a:t>
            </a:r>
            <a:r>
              <a:rPr lang="de-DE" dirty="0">
                <a:solidFill>
                  <a:srgbClr val="002060"/>
                </a:solidFill>
              </a:rPr>
              <a:t> Cities“)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2060"/>
                </a:solidFill>
              </a:rPr>
              <a:t>Kontrollierte oberirdische Wasser-</a:t>
            </a:r>
          </a:p>
          <a:p>
            <a:pPr marL="457200" lvl="1" indent="0">
              <a:buNone/>
            </a:pPr>
            <a:r>
              <a:rPr lang="de-DE" dirty="0">
                <a:solidFill>
                  <a:srgbClr val="002060"/>
                </a:solidFill>
              </a:rPr>
              <a:t>	</a:t>
            </a:r>
            <a:r>
              <a:rPr lang="de-DE" dirty="0" err="1">
                <a:solidFill>
                  <a:srgbClr val="002060"/>
                </a:solidFill>
              </a:rPr>
              <a:t>speicherung</a:t>
            </a:r>
            <a:r>
              <a:rPr lang="de-DE" dirty="0">
                <a:solidFill>
                  <a:srgbClr val="002060"/>
                </a:solidFill>
              </a:rPr>
              <a:t> in Tunneln, </a:t>
            </a:r>
          </a:p>
          <a:p>
            <a:pPr marL="457200" lvl="1" indent="0">
              <a:buNone/>
            </a:pPr>
            <a:r>
              <a:rPr lang="de-DE" dirty="0">
                <a:solidFill>
                  <a:srgbClr val="002060"/>
                </a:solidFill>
              </a:rPr>
              <a:t>	Senken und auf Straßen </a:t>
            </a:r>
          </a:p>
          <a:p>
            <a:pPr marL="457200" lvl="1" indent="0">
              <a:buNone/>
            </a:pPr>
            <a:r>
              <a:rPr lang="de-DE" dirty="0">
                <a:solidFill>
                  <a:srgbClr val="002060"/>
                </a:solidFill>
              </a:rPr>
              <a:t>	(Bordsteine erhöhen), etc.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2060"/>
                </a:solidFill>
              </a:rPr>
              <a:t>Abflüsse sichern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2060"/>
                </a:solidFill>
              </a:rPr>
              <a:t>Rückstauklappen einbauen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6938392" y="116632"/>
            <a:ext cx="2133600" cy="365125"/>
          </a:xfrm>
        </p:spPr>
        <p:txBody>
          <a:bodyPr/>
          <a:lstStyle/>
          <a:p>
            <a:fld id="{80074B50-B552-4074-9A40-E19DA0A06A77}" type="slidenum">
              <a:rPr lang="de-DE" smtClean="0">
                <a:solidFill>
                  <a:srgbClr val="002060"/>
                </a:solidFill>
              </a:rPr>
              <a:pPr/>
              <a:t>38</a:t>
            </a:fld>
            <a:endParaRPr lang="de-DE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121" y="3083608"/>
            <a:ext cx="3136375" cy="31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089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3376" t="11801" r="5368"/>
          <a:stretch/>
        </p:blipFill>
        <p:spPr>
          <a:xfrm>
            <a:off x="329117" y="1193850"/>
            <a:ext cx="8131315" cy="502228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917856" y="1412776"/>
            <a:ext cx="33265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+mn-lt"/>
              </a:rPr>
              <a:t>(- 35 % 2021 gegenüber 1990)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0" y="11663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rgbClr val="002060"/>
                </a:solidFill>
                <a:latin typeface="+mn-lt"/>
              </a:rPr>
              <a:t>Kohlendioxidemission in Deutschland nach Kategorien (1990 - 2021 in Mio. t)</a:t>
            </a:r>
          </a:p>
        </p:txBody>
      </p:sp>
    </p:spTree>
    <p:extLst>
      <p:ext uri="{BB962C8B-B14F-4D97-AF65-F5344CB8AC3E}">
        <p14:creationId xmlns:p14="http://schemas.microsoft.com/office/powerpoint/2010/main" val="19273286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16" y="404664"/>
            <a:ext cx="8892480" cy="864096"/>
          </a:xfrm>
        </p:spPr>
        <p:txBody>
          <a:bodyPr anchor="t"/>
          <a:lstStyle/>
          <a:p>
            <a:pPr algn="ctr" eaLnBrk="1" hangingPunct="1"/>
            <a:r>
              <a:rPr lang="de-DE" sz="3200" b="0" dirty="0">
                <a:solidFill>
                  <a:srgbClr val="002060"/>
                </a:solidFill>
              </a:rPr>
              <a:t>Zusammenfassung potenzieller Maßnahmen (1)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268760"/>
            <a:ext cx="8964488" cy="492823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sz="2400" b="1" dirty="0">
                <a:solidFill>
                  <a:srgbClr val="002060"/>
                </a:solidFill>
              </a:rPr>
              <a:t>Perforierte Bauweise (hoch verdichtet, jedoch mit ausreichenden Grün- und Freiflächen versehen), </a:t>
            </a:r>
            <a:r>
              <a:rPr lang="de-DE" sz="2400" b="1" dirty="0" err="1">
                <a:solidFill>
                  <a:srgbClr val="002060"/>
                </a:solidFill>
              </a:rPr>
              <a:t>Verschattungsmöglichkeiten</a:t>
            </a:r>
            <a:r>
              <a:rPr lang="de-DE" sz="2400" b="1" dirty="0">
                <a:solidFill>
                  <a:srgbClr val="002060"/>
                </a:solidFill>
              </a:rPr>
              <a:t>, Bevorzugung von Passiv- und Plus-Energiehäusern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sz="2400" b="1" dirty="0">
                <a:solidFill>
                  <a:srgbClr val="002060"/>
                </a:solidFill>
              </a:rPr>
              <a:t>	</a:t>
            </a:r>
            <a:r>
              <a:rPr lang="de-DE" sz="2400" dirty="0">
                <a:solidFill>
                  <a:srgbClr val="002060"/>
                </a:solidFill>
              </a:rPr>
              <a:t>	</a:t>
            </a:r>
            <a:r>
              <a:rPr lang="de-DE" sz="2400" i="1" dirty="0">
                <a:solidFill>
                  <a:srgbClr val="002060"/>
                </a:solidFill>
              </a:rPr>
              <a:t>(</a:t>
            </a:r>
            <a:r>
              <a:rPr lang="de-DE" sz="2400" i="1" dirty="0">
                <a:solidFill>
                  <a:srgbClr val="002060"/>
                </a:solidFill>
                <a:cs typeface="Arial" charset="0"/>
              </a:rPr>
              <a:t>→</a:t>
            </a:r>
            <a:r>
              <a:rPr lang="de-DE" sz="2400" i="1" dirty="0">
                <a:solidFill>
                  <a:srgbClr val="002060"/>
                </a:solidFill>
              </a:rPr>
              <a:t> minimaler Energieverbrauch im Sommer und Winter; 	Reduktion der CO</a:t>
            </a:r>
            <a:r>
              <a:rPr lang="de-DE" sz="2400" i="1" baseline="-25000" dirty="0">
                <a:solidFill>
                  <a:srgbClr val="002060"/>
                </a:solidFill>
              </a:rPr>
              <a:t>2 </a:t>
            </a:r>
            <a:r>
              <a:rPr lang="de-DE" sz="2400" i="1" dirty="0">
                <a:solidFill>
                  <a:srgbClr val="002060"/>
                </a:solidFill>
              </a:rPr>
              <a:t>-Emission)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e-DE" sz="2400" i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de-DE" sz="2400" b="1" dirty="0">
                <a:solidFill>
                  <a:srgbClr val="002060"/>
                </a:solidFill>
              </a:rPr>
              <a:t>Stadt der kurzen Wege und optimale Anbindung an Personennahverkehr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sz="2400" dirty="0">
                <a:solidFill>
                  <a:srgbClr val="002060"/>
                </a:solidFill>
              </a:rPr>
              <a:t>		</a:t>
            </a:r>
            <a:r>
              <a:rPr lang="de-DE" sz="2400" i="1" dirty="0">
                <a:solidFill>
                  <a:srgbClr val="002060"/>
                </a:solidFill>
              </a:rPr>
              <a:t>(</a:t>
            </a:r>
            <a:r>
              <a:rPr lang="de-DE" sz="2400" i="1" dirty="0">
                <a:solidFill>
                  <a:srgbClr val="002060"/>
                </a:solidFill>
                <a:cs typeface="Arial" charset="0"/>
              </a:rPr>
              <a:t>→</a:t>
            </a:r>
            <a:r>
              <a:rPr lang="de-DE" sz="2400" i="1" dirty="0">
                <a:solidFill>
                  <a:srgbClr val="002060"/>
                </a:solidFill>
              </a:rPr>
              <a:t> Reduktion von Kfz- und CO</a:t>
            </a:r>
            <a:r>
              <a:rPr lang="de-DE" sz="2400" i="1" baseline="-25000" dirty="0">
                <a:solidFill>
                  <a:srgbClr val="002060"/>
                </a:solidFill>
              </a:rPr>
              <a:t>2 </a:t>
            </a:r>
            <a:r>
              <a:rPr lang="de-DE" sz="2400" i="1" dirty="0">
                <a:solidFill>
                  <a:srgbClr val="002060"/>
                </a:solidFill>
              </a:rPr>
              <a:t>- Emissionen)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e-DE" sz="2400" i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de-DE" sz="2400" b="1" dirty="0">
                <a:solidFill>
                  <a:srgbClr val="002060"/>
                </a:solidFill>
              </a:rPr>
              <a:t>Unterbindung/Reduzierung des suburbanen Wachstums („urban sprawl“)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sz="2400" i="1" dirty="0">
                <a:solidFill>
                  <a:srgbClr val="002060"/>
                </a:solidFill>
              </a:rPr>
              <a:t>		(</a:t>
            </a:r>
            <a:r>
              <a:rPr lang="de-DE" sz="2400" i="1" dirty="0">
                <a:solidFill>
                  <a:srgbClr val="002060"/>
                </a:solidFill>
                <a:cs typeface="Arial" charset="0"/>
              </a:rPr>
              <a:t>→ </a:t>
            </a:r>
            <a:r>
              <a:rPr lang="de-DE" sz="2400" i="1" dirty="0">
                <a:solidFill>
                  <a:srgbClr val="002060"/>
                </a:solidFill>
              </a:rPr>
              <a:t>Sicherstellung der ruralen Kalt- und Frischluft-	</a:t>
            </a:r>
            <a:r>
              <a:rPr lang="de-DE" sz="2400" i="1" dirty="0" err="1">
                <a:solidFill>
                  <a:srgbClr val="002060"/>
                </a:solidFill>
              </a:rPr>
              <a:t>produktion</a:t>
            </a:r>
            <a:r>
              <a:rPr lang="de-DE" sz="2400" i="1" dirty="0">
                <a:solidFill>
                  <a:srgbClr val="002060"/>
                </a:solidFill>
              </a:rPr>
              <a:t>; keine Ausweitung der urbanen Überwärmung)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e-DE" sz="2000" dirty="0">
              <a:solidFill>
                <a:srgbClr val="00206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>
                <a:solidFill>
                  <a:srgbClr val="002060"/>
                </a:solidFill>
              </a:rPr>
              <a:pPr/>
              <a:t>39</a:t>
            </a:fld>
            <a:endParaRPr lang="de-D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36823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0825" y="1412776"/>
            <a:ext cx="8713663" cy="4824536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sz="2400" b="1" dirty="0">
                <a:solidFill>
                  <a:srgbClr val="002060"/>
                </a:solidFill>
              </a:rPr>
              <a:t>Urbane </a:t>
            </a:r>
            <a:r>
              <a:rPr lang="de-DE" sz="2400" b="1" dirty="0" err="1">
                <a:solidFill>
                  <a:srgbClr val="002060"/>
                </a:solidFill>
              </a:rPr>
              <a:t>Durchgrünung</a:t>
            </a:r>
            <a:r>
              <a:rPr lang="de-DE" sz="2400" b="1" dirty="0">
                <a:solidFill>
                  <a:srgbClr val="002060"/>
                </a:solidFill>
              </a:rPr>
              <a:t> (Dach, Fassade, ebenerdig) mit „</a:t>
            </a:r>
            <a:r>
              <a:rPr lang="de-DE" sz="2400" b="1" dirty="0" err="1">
                <a:solidFill>
                  <a:srgbClr val="002060"/>
                </a:solidFill>
              </a:rPr>
              <a:t>low</a:t>
            </a:r>
            <a:r>
              <a:rPr lang="de-DE" sz="2400" b="1" dirty="0">
                <a:solidFill>
                  <a:srgbClr val="002060"/>
                </a:solidFill>
              </a:rPr>
              <a:t> </a:t>
            </a:r>
            <a:r>
              <a:rPr lang="de-DE" sz="2400" b="1" dirty="0" err="1">
                <a:solidFill>
                  <a:srgbClr val="002060"/>
                </a:solidFill>
              </a:rPr>
              <a:t>emitter</a:t>
            </a:r>
            <a:r>
              <a:rPr lang="de-DE" sz="2400" b="1" dirty="0">
                <a:solidFill>
                  <a:srgbClr val="002060"/>
                </a:solidFill>
              </a:rPr>
              <a:t> “ Pflanzen;  stärker </a:t>
            </a:r>
            <a:r>
              <a:rPr lang="de-DE" sz="2400" b="1" dirty="0" err="1">
                <a:solidFill>
                  <a:srgbClr val="002060"/>
                </a:solidFill>
              </a:rPr>
              <a:t>wintergrüne</a:t>
            </a:r>
            <a:r>
              <a:rPr lang="de-DE" sz="2400" b="1" dirty="0">
                <a:solidFill>
                  <a:srgbClr val="002060"/>
                </a:solidFill>
              </a:rPr>
              <a:t> Pflanzen berücksichtigen (auch zur Staubbindung) 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de-DE" sz="2400" i="1" dirty="0">
                <a:solidFill>
                  <a:srgbClr val="002060"/>
                </a:solidFill>
              </a:rPr>
              <a:t>		(</a:t>
            </a:r>
            <a:r>
              <a:rPr lang="de-DE" sz="2400" i="1" dirty="0">
                <a:solidFill>
                  <a:srgbClr val="002060"/>
                </a:solidFill>
                <a:cs typeface="Arial" charset="0"/>
              </a:rPr>
              <a:t>→ </a:t>
            </a:r>
            <a:r>
              <a:rPr lang="de-DE" sz="2400" i="1" dirty="0">
                <a:solidFill>
                  <a:srgbClr val="002060"/>
                </a:solidFill>
              </a:rPr>
              <a:t>Reduktion der Oberflächen- und Lufttemperaturen 	sowie der biogenen Ozonvorläufergase)</a:t>
            </a:r>
            <a:endParaRPr lang="de-DE" sz="24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de-DE" sz="2400" b="1" dirty="0">
                <a:solidFill>
                  <a:srgbClr val="002060"/>
                </a:solidFill>
              </a:rPr>
              <a:t>Bodennahe Durchlüftung bei Schwachwindlagen bis in die Innenstädte garantieren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de-DE" sz="2400" i="1" dirty="0">
                <a:solidFill>
                  <a:srgbClr val="002060"/>
                </a:solidFill>
              </a:rPr>
              <a:t>	(</a:t>
            </a:r>
            <a:r>
              <a:rPr lang="de-DE" sz="2400" i="1" dirty="0">
                <a:solidFill>
                  <a:srgbClr val="002060"/>
                </a:solidFill>
                <a:cs typeface="Arial" charset="0"/>
              </a:rPr>
              <a:t>→ Frisch- und Kaltlufttransport aus dem ruralen 	Umland)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de-DE" sz="2400" i="1" dirty="0">
              <a:solidFill>
                <a:srgbClr val="002060"/>
              </a:solidFill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de-DE" sz="2400" b="1" dirty="0">
                <a:solidFill>
                  <a:srgbClr val="002060"/>
                </a:solidFill>
                <a:cs typeface="Arial" charset="0"/>
              </a:rPr>
              <a:t>Sinnvoller Einsatz regenerativer Energien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de-DE" sz="2400" i="1" dirty="0">
                <a:solidFill>
                  <a:srgbClr val="002060"/>
                </a:solidFill>
                <a:cs typeface="Arial" charset="0"/>
              </a:rPr>
              <a:t>		(→ Reduktion der CO</a:t>
            </a:r>
            <a:r>
              <a:rPr lang="de-DE" sz="2400" i="1" baseline="-25000" dirty="0">
                <a:solidFill>
                  <a:srgbClr val="002060"/>
                </a:solidFill>
                <a:cs typeface="Arial" charset="0"/>
              </a:rPr>
              <a:t>2 </a:t>
            </a:r>
            <a:r>
              <a:rPr lang="de-DE" sz="2400" i="1" dirty="0">
                <a:solidFill>
                  <a:srgbClr val="002060"/>
                </a:solidFill>
                <a:cs typeface="Arial" charset="0"/>
              </a:rPr>
              <a:t>- Emission)</a:t>
            </a:r>
          </a:p>
          <a:p>
            <a:pPr eaLnBrk="1" hangingPunct="1">
              <a:lnSpc>
                <a:spcPct val="80000"/>
              </a:lnSpc>
              <a:buNone/>
            </a:pPr>
            <a:endParaRPr lang="de-DE" sz="2400" i="1" dirty="0">
              <a:solidFill>
                <a:srgbClr val="002060"/>
              </a:solidFill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de-DE" sz="2400" b="1" dirty="0">
                <a:solidFill>
                  <a:srgbClr val="002060"/>
                </a:solidFill>
                <a:cs typeface="Arial" charset="0"/>
              </a:rPr>
              <a:t>Energie einsparen</a:t>
            </a:r>
          </a:p>
          <a:p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>
                <a:solidFill>
                  <a:srgbClr val="002060"/>
                </a:solidFill>
              </a:rPr>
              <a:t>32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81E7A37-A4BB-4A73-89E0-14312AF56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16" y="404664"/>
            <a:ext cx="889248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3200" b="0" kern="0" dirty="0">
                <a:solidFill>
                  <a:srgbClr val="002060"/>
                </a:solidFill>
              </a:rPr>
              <a:t>Zusammenfassung potenzieller Maßnahmen (2)</a:t>
            </a:r>
          </a:p>
        </p:txBody>
      </p:sp>
    </p:spTree>
    <p:extLst>
      <p:ext uri="{BB962C8B-B14F-4D97-AF65-F5344CB8AC3E}">
        <p14:creationId xmlns:p14="http://schemas.microsoft.com/office/powerpoint/2010/main" val="23876299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/>
              <a:pPr/>
              <a:t>41</a:t>
            </a:fld>
            <a:endParaRPr lang="de-DE" dirty="0"/>
          </a:p>
        </p:txBody>
      </p:sp>
      <p:sp>
        <p:nvSpPr>
          <p:cNvPr id="4" name="Titel 1"/>
          <p:cNvSpPr>
            <a:spLocks noGrp="1"/>
          </p:cNvSpPr>
          <p:nvPr>
            <p:ph/>
          </p:nvPr>
        </p:nvSpPr>
        <p:spPr>
          <a:xfrm>
            <a:off x="457200" y="116632"/>
            <a:ext cx="8229600" cy="6009531"/>
          </a:xfrm>
        </p:spPr>
        <p:txBody>
          <a:bodyPr/>
          <a:lstStyle/>
          <a:p>
            <a:pPr marL="0" indent="0" algn="ctr">
              <a:buNone/>
            </a:pPr>
            <a:r>
              <a:rPr lang="de-DE" sz="4400" b="0" dirty="0">
                <a:solidFill>
                  <a:srgbClr val="002060"/>
                </a:solidFill>
              </a:rPr>
              <a:t>Besten Dank für Ihre Aufmerksamkeit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97521"/>
            <a:ext cx="3776811" cy="4883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BB96F97-471F-4E02-A2E1-A5FCDD0503D5}"/>
              </a:ext>
            </a:extLst>
          </p:cNvPr>
          <p:cNvSpPr/>
          <p:nvPr/>
        </p:nvSpPr>
        <p:spPr>
          <a:xfrm>
            <a:off x="5148064" y="5631631"/>
            <a:ext cx="2911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(wikutt@outlook.de)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8047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/>
              <a:pPr/>
              <a:t>42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87" y="980728"/>
            <a:ext cx="7931251" cy="473405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187624" y="1124744"/>
            <a:ext cx="1621021" cy="49398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002060"/>
                </a:solidFill>
                <a:latin typeface="+mn-lt"/>
              </a:rPr>
              <a:t>Katar</a:t>
            </a:r>
          </a:p>
          <a:p>
            <a:r>
              <a:rPr lang="de-DE" sz="1800" dirty="0">
                <a:solidFill>
                  <a:srgbClr val="002060"/>
                </a:solidFill>
                <a:latin typeface="+mn-lt"/>
              </a:rPr>
              <a:t>VAR</a:t>
            </a:r>
          </a:p>
          <a:p>
            <a:r>
              <a:rPr lang="de-DE" sz="1800" dirty="0">
                <a:solidFill>
                  <a:srgbClr val="002060"/>
                </a:solidFill>
                <a:latin typeface="+mn-lt"/>
              </a:rPr>
              <a:t>Kanada</a:t>
            </a:r>
          </a:p>
          <a:p>
            <a:r>
              <a:rPr lang="de-DE" sz="1800" dirty="0">
                <a:solidFill>
                  <a:srgbClr val="002060"/>
                </a:solidFill>
                <a:latin typeface="+mn-lt"/>
              </a:rPr>
              <a:t>Australien</a:t>
            </a:r>
          </a:p>
          <a:p>
            <a:r>
              <a:rPr lang="de-DE" sz="1800" dirty="0">
                <a:solidFill>
                  <a:srgbClr val="002060"/>
                </a:solidFill>
                <a:latin typeface="+mn-lt"/>
              </a:rPr>
              <a:t>Saudi Arabien</a:t>
            </a:r>
          </a:p>
          <a:p>
            <a:r>
              <a:rPr lang="de-DE" sz="1800" dirty="0">
                <a:solidFill>
                  <a:srgbClr val="002060"/>
                </a:solidFill>
                <a:latin typeface="+mn-lt"/>
              </a:rPr>
              <a:t>USA</a:t>
            </a:r>
          </a:p>
          <a:p>
            <a:r>
              <a:rPr lang="de-DE" sz="1800" dirty="0">
                <a:solidFill>
                  <a:srgbClr val="002060"/>
                </a:solidFill>
                <a:latin typeface="+mn-lt"/>
              </a:rPr>
              <a:t>Russland</a:t>
            </a:r>
          </a:p>
          <a:p>
            <a:r>
              <a:rPr lang="de-DE" sz="1800" dirty="0">
                <a:solidFill>
                  <a:srgbClr val="002060"/>
                </a:solidFill>
                <a:latin typeface="+mn-lt"/>
              </a:rPr>
              <a:t>Südkorea</a:t>
            </a:r>
          </a:p>
          <a:p>
            <a:r>
              <a:rPr lang="de-DE" sz="1800" dirty="0">
                <a:solidFill>
                  <a:srgbClr val="002060"/>
                </a:solidFill>
                <a:latin typeface="+mn-lt"/>
              </a:rPr>
              <a:t>Niederlande</a:t>
            </a:r>
          </a:p>
          <a:p>
            <a:r>
              <a:rPr lang="de-DE" sz="1800" dirty="0">
                <a:solidFill>
                  <a:srgbClr val="002060"/>
                </a:solidFill>
                <a:latin typeface="+mn-lt"/>
              </a:rPr>
              <a:t>Japan</a:t>
            </a:r>
          </a:p>
          <a:p>
            <a:r>
              <a:rPr lang="de-DE" sz="1800" dirty="0">
                <a:solidFill>
                  <a:srgbClr val="002060"/>
                </a:solidFill>
                <a:latin typeface="+mn-lt"/>
              </a:rPr>
              <a:t>Deutschland</a:t>
            </a:r>
          </a:p>
          <a:p>
            <a:endParaRPr lang="de-DE" sz="1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56DEA3E-F2EE-4363-9747-858C1C3B2636}"/>
              </a:ext>
            </a:extLst>
          </p:cNvPr>
          <p:cNvSpPr txBox="1"/>
          <p:nvPr/>
        </p:nvSpPr>
        <p:spPr>
          <a:xfrm>
            <a:off x="1259632" y="260648"/>
            <a:ext cx="7152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002060"/>
                </a:solidFill>
                <a:latin typeface="+mn-lt"/>
              </a:rPr>
              <a:t>Prokopfemission an CO</a:t>
            </a:r>
            <a:r>
              <a:rPr lang="de-DE" sz="3200" baseline="-25000" dirty="0">
                <a:solidFill>
                  <a:srgbClr val="002060"/>
                </a:solidFill>
                <a:latin typeface="+mn-lt"/>
              </a:rPr>
              <a:t>2</a:t>
            </a:r>
            <a:r>
              <a:rPr lang="de-DE" sz="3200" dirty="0">
                <a:solidFill>
                  <a:srgbClr val="002060"/>
                </a:solidFill>
                <a:latin typeface="+mn-lt"/>
              </a:rPr>
              <a:t> in t/a  (2021)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C52EE53-57D2-4B61-8072-286200D286A7}"/>
              </a:ext>
            </a:extLst>
          </p:cNvPr>
          <p:cNvSpPr txBox="1"/>
          <p:nvPr/>
        </p:nvSpPr>
        <p:spPr>
          <a:xfrm>
            <a:off x="7011837" y="5805264"/>
            <a:ext cx="1880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2060"/>
                </a:solidFill>
              </a:rPr>
              <a:t>(Quelle: </a:t>
            </a:r>
            <a:r>
              <a:rPr lang="de-DE" dirty="0" err="1">
                <a:solidFill>
                  <a:srgbClr val="002060"/>
                </a:solidFill>
              </a:rPr>
              <a:t>statista</a:t>
            </a:r>
            <a:r>
              <a:rPr lang="de-DE" dirty="0">
                <a:solidFill>
                  <a:srgbClr val="00206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23585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81435" y="1886644"/>
            <a:ext cx="1898277" cy="378565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+mn-lt"/>
              </a:rPr>
              <a:t>China</a:t>
            </a:r>
          </a:p>
          <a:p>
            <a:r>
              <a:rPr lang="de-DE" sz="2400" dirty="0">
                <a:solidFill>
                  <a:srgbClr val="002060"/>
                </a:solidFill>
                <a:latin typeface="+mn-lt"/>
              </a:rPr>
              <a:t>USA</a:t>
            </a:r>
          </a:p>
          <a:p>
            <a:r>
              <a:rPr lang="de-DE" sz="2400" dirty="0">
                <a:solidFill>
                  <a:srgbClr val="002060"/>
                </a:solidFill>
                <a:latin typeface="+mn-lt"/>
              </a:rPr>
              <a:t>Indien</a:t>
            </a:r>
          </a:p>
          <a:p>
            <a:r>
              <a:rPr lang="de-DE" sz="2400" dirty="0">
                <a:solidFill>
                  <a:srgbClr val="002060"/>
                </a:solidFill>
                <a:latin typeface="+mn-lt"/>
              </a:rPr>
              <a:t>Russland</a:t>
            </a:r>
          </a:p>
          <a:p>
            <a:r>
              <a:rPr lang="de-DE" sz="2400" dirty="0">
                <a:solidFill>
                  <a:srgbClr val="002060"/>
                </a:solidFill>
                <a:latin typeface="+mn-lt"/>
              </a:rPr>
              <a:t>Japan</a:t>
            </a:r>
          </a:p>
          <a:p>
            <a:r>
              <a:rPr lang="de-DE" sz="2400" dirty="0">
                <a:solidFill>
                  <a:srgbClr val="002060"/>
                </a:solidFill>
                <a:latin typeface="+mn-lt"/>
              </a:rPr>
              <a:t>Iran</a:t>
            </a:r>
          </a:p>
          <a:p>
            <a:r>
              <a:rPr lang="de-DE" sz="2400" dirty="0">
                <a:solidFill>
                  <a:srgbClr val="002060"/>
                </a:solidFill>
                <a:latin typeface="+mn-lt"/>
              </a:rPr>
              <a:t>Deutschland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14355" r="12855" b="52166"/>
          <a:stretch/>
        </p:blipFill>
        <p:spPr>
          <a:xfrm>
            <a:off x="1907704" y="1314139"/>
            <a:ext cx="7128792" cy="4419117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35496" y="188640"/>
            <a:ext cx="91047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3200" dirty="0">
                <a:solidFill>
                  <a:srgbClr val="002060"/>
                </a:solidFill>
                <a:latin typeface="+mn-lt"/>
              </a:rPr>
              <a:t> Anteil (in %) an der weltweiten Kohlendioxidemission (2021)</a:t>
            </a:r>
            <a:r>
              <a:rPr lang="de-DE" sz="3200" baseline="30000" dirty="0">
                <a:solidFill>
                  <a:srgbClr val="002060"/>
                </a:solidFill>
                <a:latin typeface="+mn-lt"/>
              </a:rPr>
              <a:t>1)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101351" y="6001543"/>
            <a:ext cx="1935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2060"/>
                </a:solidFill>
                <a:latin typeface="+mn-lt"/>
              </a:rPr>
              <a:t>(Quelle: </a:t>
            </a:r>
            <a:r>
              <a:rPr lang="de-DE" sz="1400" dirty="0" err="1">
                <a:solidFill>
                  <a:srgbClr val="002060"/>
                </a:solidFill>
                <a:latin typeface="+mn-lt"/>
              </a:rPr>
              <a:t>statista</a:t>
            </a:r>
            <a:r>
              <a:rPr lang="de-DE" sz="1400" dirty="0">
                <a:solidFill>
                  <a:srgbClr val="002060"/>
                </a:solidFill>
                <a:latin typeface="+mn-lt"/>
              </a:rPr>
              <a:t> 2021)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350603" y="1818536"/>
            <a:ext cx="78418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002060"/>
                </a:solidFill>
                <a:latin typeface="+mn-lt"/>
              </a:rPr>
              <a:t>30,9</a:t>
            </a:r>
            <a:endParaRPr lang="de-DE" sz="1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814312" y="2364983"/>
            <a:ext cx="78418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002060"/>
                </a:solidFill>
                <a:latin typeface="+mn-lt"/>
              </a:rPr>
              <a:t>13,5</a:t>
            </a:r>
            <a:endParaRPr lang="de-DE" sz="1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8316416" y="1818536"/>
            <a:ext cx="78418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002060"/>
                </a:solidFill>
                <a:latin typeface="+mn-lt"/>
              </a:rPr>
              <a:t>30,9</a:t>
            </a:r>
            <a:endParaRPr lang="de-DE" sz="1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476640" y="2940184"/>
            <a:ext cx="6126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002060"/>
                </a:solidFill>
                <a:latin typeface="+mn-lt"/>
              </a:rPr>
              <a:t>7,3</a:t>
            </a:r>
            <a:endParaRPr lang="de-DE" sz="1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972584" y="3517111"/>
            <a:ext cx="6126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002060"/>
                </a:solidFill>
                <a:latin typeface="+mn-lt"/>
              </a:rPr>
              <a:t>4,7</a:t>
            </a:r>
            <a:endParaRPr lang="de-DE" sz="1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608352" y="4061832"/>
            <a:ext cx="6126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002060"/>
                </a:solidFill>
                <a:latin typeface="+mn-lt"/>
              </a:rPr>
              <a:t>2,9</a:t>
            </a:r>
            <a:endParaRPr lang="de-DE" sz="1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422808" y="4653999"/>
            <a:ext cx="6126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002060"/>
                </a:solidFill>
                <a:latin typeface="+mn-lt"/>
              </a:rPr>
              <a:t>2,0</a:t>
            </a:r>
            <a:endParaRPr lang="de-DE" sz="1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289840" y="5230063"/>
            <a:ext cx="6126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002060"/>
                </a:solidFill>
                <a:latin typeface="+mn-lt"/>
              </a:rPr>
              <a:t>1,8</a:t>
            </a:r>
            <a:endParaRPr lang="de-DE" sz="1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9ECE788-0242-4307-A058-0E7CAFD9D419}"/>
              </a:ext>
            </a:extLst>
          </p:cNvPr>
          <p:cNvSpPr txBox="1"/>
          <p:nvPr/>
        </p:nvSpPr>
        <p:spPr>
          <a:xfrm>
            <a:off x="827584" y="6001543"/>
            <a:ext cx="4799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nur im jeweiligen Inland freigesetzte Emissionen</a:t>
            </a:r>
          </a:p>
        </p:txBody>
      </p:sp>
    </p:spTree>
    <p:extLst>
      <p:ext uri="{BB962C8B-B14F-4D97-AF65-F5344CB8AC3E}">
        <p14:creationId xmlns:p14="http://schemas.microsoft.com/office/powerpoint/2010/main" val="154386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0" y="274638"/>
            <a:ext cx="9144000" cy="5851525"/>
          </a:xfrm>
        </p:spPr>
        <p:txBody>
          <a:bodyPr/>
          <a:lstStyle/>
          <a:p>
            <a:endParaRPr lang="de-DE" sz="2400" dirty="0">
              <a:solidFill>
                <a:srgbClr val="002060"/>
              </a:solidFill>
            </a:endParaRPr>
          </a:p>
          <a:p>
            <a:endParaRPr lang="de-DE" sz="2400" dirty="0">
              <a:solidFill>
                <a:srgbClr val="002060"/>
              </a:solidFill>
            </a:endParaRPr>
          </a:p>
          <a:p>
            <a:endParaRPr lang="de-DE" sz="2400" dirty="0">
              <a:solidFill>
                <a:srgbClr val="002060"/>
              </a:solidFill>
            </a:endParaRPr>
          </a:p>
          <a:p>
            <a:endParaRPr lang="de-DE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de-DE" sz="2400" dirty="0">
                <a:solidFill>
                  <a:srgbClr val="002060"/>
                </a:solidFill>
              </a:rPr>
              <a:t>	</a:t>
            </a:r>
            <a:r>
              <a:rPr lang="de-DE" sz="3600" dirty="0">
                <a:solidFill>
                  <a:srgbClr val="002060"/>
                </a:solidFill>
              </a:rPr>
              <a:t>Entwicklung der Lufttemperatur </a:t>
            </a:r>
          </a:p>
          <a:p>
            <a:pPr marL="0" indent="0">
              <a:buNone/>
            </a:pPr>
            <a:r>
              <a:rPr lang="de-DE" sz="3600" dirty="0">
                <a:solidFill>
                  <a:srgbClr val="002060"/>
                </a:solidFill>
              </a:rPr>
              <a:t>			in Deutschland </a:t>
            </a:r>
          </a:p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6823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/>
              <a:pPr/>
              <a:t>6</a:t>
            </a:fld>
            <a:endParaRPr lang="de-DE" dirty="0"/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0C984B82-63C1-4182-A3F8-76CD2640C7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0650694"/>
              </p:ext>
            </p:extLst>
          </p:nvPr>
        </p:nvGraphicFramePr>
        <p:xfrm>
          <a:off x="251520" y="1124744"/>
          <a:ext cx="8424936" cy="5184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0" y="126648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3200" dirty="0">
                <a:solidFill>
                  <a:srgbClr val="002060"/>
                </a:solidFill>
                <a:latin typeface="+mn-lt"/>
              </a:rPr>
              <a:t>Jahresmittel der Lufttemperatur </a:t>
            </a:r>
            <a:r>
              <a:rPr lang="de-DE" sz="3200" i="1" dirty="0">
                <a:solidFill>
                  <a:srgbClr val="002060"/>
                </a:solidFill>
                <a:latin typeface="+mn-lt"/>
              </a:rPr>
              <a:t>t </a:t>
            </a:r>
            <a:r>
              <a:rPr lang="de-DE" sz="3200" dirty="0">
                <a:solidFill>
                  <a:srgbClr val="002060"/>
                </a:solidFill>
                <a:latin typeface="+mn-lt"/>
              </a:rPr>
              <a:t>in Deutschland zwischen 1951 (= 1) und 2022 (= 72)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606022" y="6021288"/>
            <a:ext cx="2430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(Daten nach DWD 2023)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7C4A389-58C9-4A45-A89E-CD8B82D06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5414310"/>
            <a:ext cx="2256873" cy="39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94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141AADD9-BA5D-443D-93E3-32C9F2452B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1002680"/>
              </p:ext>
            </p:extLst>
          </p:nvPr>
        </p:nvGraphicFramePr>
        <p:xfrm>
          <a:off x="539552" y="1316960"/>
          <a:ext cx="8352928" cy="4704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64250607-84B8-47AE-B17E-D589E3963E08}"/>
              </a:ext>
            </a:extLst>
          </p:cNvPr>
          <p:cNvSpPr txBox="1"/>
          <p:nvPr/>
        </p:nvSpPr>
        <p:spPr>
          <a:xfrm>
            <a:off x="3131840" y="6046935"/>
            <a:ext cx="3292889" cy="3306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Sonnenscheindauer </a:t>
            </a:r>
            <a:r>
              <a:rPr lang="de-DE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h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5F0C1DE-3BE4-4D52-A220-C1C41C2E006B}"/>
              </a:ext>
            </a:extLst>
          </p:cNvPr>
          <p:cNvSpPr txBox="1"/>
          <p:nvPr/>
        </p:nvSpPr>
        <p:spPr>
          <a:xfrm rot="16200000">
            <a:off x="-970317" y="2954584"/>
            <a:ext cx="2619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  <a:latin typeface="+mn-lt"/>
              </a:rPr>
              <a:t>Lufttemperatur </a:t>
            </a:r>
            <a:r>
              <a:rPr lang="de-DE" i="1" dirty="0">
                <a:solidFill>
                  <a:schemeClr val="tx1"/>
                </a:solidFill>
                <a:latin typeface="+mn-lt"/>
              </a:rPr>
              <a:t>t </a:t>
            </a:r>
            <a:r>
              <a:rPr lang="de-DE" dirty="0">
                <a:solidFill>
                  <a:schemeClr val="tx1"/>
                </a:solidFill>
                <a:latin typeface="+mn-lt"/>
              </a:rPr>
              <a:t>in °C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4694ED7-4C15-47D9-AE2C-4F21DE0A4F65}"/>
              </a:ext>
            </a:extLst>
          </p:cNvPr>
          <p:cNvSpPr txBox="1"/>
          <p:nvPr/>
        </p:nvSpPr>
        <p:spPr>
          <a:xfrm>
            <a:off x="107505" y="116632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2400" dirty="0">
                <a:solidFill>
                  <a:srgbClr val="002060"/>
                </a:solidFill>
                <a:latin typeface="+mn-lt"/>
              </a:rPr>
              <a:t>Zusammenhang zwischen den Jahresmitteln der Lufttemperatur </a:t>
            </a:r>
            <a:r>
              <a:rPr lang="de-DE" sz="2400" i="1" dirty="0">
                <a:solidFill>
                  <a:srgbClr val="002060"/>
                </a:solidFill>
                <a:latin typeface="+mn-lt"/>
              </a:rPr>
              <a:t>t</a:t>
            </a:r>
            <a:r>
              <a:rPr lang="de-DE" sz="2400" dirty="0">
                <a:solidFill>
                  <a:srgbClr val="002060"/>
                </a:solidFill>
                <a:latin typeface="+mn-lt"/>
              </a:rPr>
              <a:t> und den Jahressummen der Sonnenscheindauer </a:t>
            </a:r>
            <a:r>
              <a:rPr lang="de-DE" sz="2400" i="1" dirty="0" err="1">
                <a:solidFill>
                  <a:srgbClr val="002060"/>
                </a:solidFill>
                <a:latin typeface="+mn-lt"/>
              </a:rPr>
              <a:t>sd</a:t>
            </a:r>
            <a:r>
              <a:rPr lang="de-DE" sz="2400" dirty="0">
                <a:solidFill>
                  <a:srgbClr val="002060"/>
                </a:solidFill>
                <a:latin typeface="+mn-lt"/>
              </a:rPr>
              <a:t> in Deutschland zwischen (1951 - 2022)</a:t>
            </a:r>
          </a:p>
        </p:txBody>
      </p:sp>
    </p:spTree>
    <p:extLst>
      <p:ext uri="{BB962C8B-B14F-4D97-AF65-F5344CB8AC3E}">
        <p14:creationId xmlns:p14="http://schemas.microsoft.com/office/powerpoint/2010/main" val="2189757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0" y="274638"/>
            <a:ext cx="9144000" cy="5851525"/>
          </a:xfrm>
        </p:spPr>
        <p:txBody>
          <a:bodyPr/>
          <a:lstStyle/>
          <a:p>
            <a:endParaRPr lang="de-DE" sz="4400" dirty="0">
              <a:solidFill>
                <a:srgbClr val="002060"/>
              </a:solidFill>
            </a:endParaRPr>
          </a:p>
          <a:p>
            <a:endParaRPr lang="de-DE" sz="44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de-DE" sz="3600" dirty="0">
                <a:solidFill>
                  <a:srgbClr val="002060"/>
                </a:solidFill>
              </a:rPr>
              <a:t>Städte –</a:t>
            </a:r>
          </a:p>
          <a:p>
            <a:pPr marL="0" indent="0" algn="ctr">
              <a:buNone/>
            </a:pPr>
            <a:r>
              <a:rPr lang="de-DE" sz="3600" dirty="0">
                <a:solidFill>
                  <a:srgbClr val="002060"/>
                </a:solidFill>
              </a:rPr>
              <a:t> klimatisch/lufthygienische Charakterisierung</a:t>
            </a:r>
          </a:p>
          <a:p>
            <a:endParaRPr lang="de-DE" sz="4400" dirty="0">
              <a:solidFill>
                <a:srgbClr val="00206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074B50-B552-4074-9A40-E19DA0A06A77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9714782"/>
      </p:ext>
    </p:extLst>
  </p:cSld>
  <p:clrMapOvr>
    <a:masterClrMapping/>
  </p:clrMapOvr>
</p:sld>
</file>

<file path=ppt/theme/theme1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96969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96969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1298</Words>
  <Application>Microsoft Office PowerPoint</Application>
  <PresentationFormat>Bildschirmpräsentation (4:3)</PresentationFormat>
  <Paragraphs>366</Paragraphs>
  <Slides>43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43</vt:i4>
      </vt:variant>
    </vt:vector>
  </HeadingPairs>
  <TitlesOfParts>
    <vt:vector size="49" baseType="lpstr">
      <vt:lpstr>Arial</vt:lpstr>
      <vt:lpstr>Calibri</vt:lpstr>
      <vt:lpstr>Times New Roman</vt:lpstr>
      <vt:lpstr>1_Standarddesign</vt:lpstr>
      <vt:lpstr>1_Benutzerdefiniertes Design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Ozonbildung</vt:lpstr>
      <vt:lpstr>PowerPoint-Präsentation</vt:lpstr>
      <vt:lpstr>Stärkere pollenallergische Reaktion unter der Stadtbevölkerung durch im Vergleich zum Umland höhere Lufttemp. und CO2 -Konz.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Urbane Grün-/Wasserflächen     schaffen/vergrößern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Luftleitbahnen zwischen Stadt und Umland sicherstellen  Kaltlufttransport aus dem Umland (links) in die Stadt (rechts) durch Rauch sichtbar gemacht (Duisburg)</vt:lpstr>
      <vt:lpstr>PowerPoint-Präsentation</vt:lpstr>
      <vt:lpstr>PowerPoint-Präsentation</vt:lpstr>
      <vt:lpstr>Zusammenfassung potenzieller Maßnahmen (1)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x</dc:creator>
  <cp:lastModifiedBy>Wilhem Kuttler</cp:lastModifiedBy>
  <cp:revision>1123</cp:revision>
  <dcterms:created xsi:type="dcterms:W3CDTF">2004-05-13T16:26:51Z</dcterms:created>
  <dcterms:modified xsi:type="dcterms:W3CDTF">2023-02-23T08:22:53Z</dcterms:modified>
</cp:coreProperties>
</file>